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85" r:id="rId2"/>
    <p:sldId id="310" r:id="rId3"/>
    <p:sldId id="531" r:id="rId4"/>
    <p:sldId id="301" r:id="rId5"/>
    <p:sldId id="516" r:id="rId6"/>
    <p:sldId id="517" r:id="rId7"/>
    <p:sldId id="406" r:id="rId8"/>
    <p:sldId id="495" r:id="rId9"/>
    <p:sldId id="496" r:id="rId10"/>
    <p:sldId id="518" r:id="rId11"/>
    <p:sldId id="520" r:id="rId12"/>
    <p:sldId id="521" r:id="rId13"/>
    <p:sldId id="522" r:id="rId14"/>
    <p:sldId id="523" r:id="rId15"/>
    <p:sldId id="524" r:id="rId16"/>
    <p:sldId id="525" r:id="rId17"/>
    <p:sldId id="519" r:id="rId18"/>
    <p:sldId id="526" r:id="rId19"/>
    <p:sldId id="528" r:id="rId20"/>
    <p:sldId id="529" r:id="rId21"/>
    <p:sldId id="530" r:id="rId22"/>
    <p:sldId id="535" r:id="rId23"/>
    <p:sldId id="536" r:id="rId24"/>
    <p:sldId id="538" r:id="rId25"/>
    <p:sldId id="533" r:id="rId26"/>
    <p:sldId id="532" r:id="rId27"/>
    <p:sldId id="534" r:id="rId28"/>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310"/>
            <p14:sldId id="531"/>
            <p14:sldId id="301"/>
            <p14:sldId id="516"/>
            <p14:sldId id="517"/>
            <p14:sldId id="406"/>
            <p14:sldId id="495"/>
            <p14:sldId id="496"/>
            <p14:sldId id="518"/>
            <p14:sldId id="520"/>
            <p14:sldId id="521"/>
            <p14:sldId id="522"/>
            <p14:sldId id="523"/>
            <p14:sldId id="524"/>
            <p14:sldId id="525"/>
            <p14:sldId id="519"/>
            <p14:sldId id="526"/>
            <p14:sldId id="528"/>
            <p14:sldId id="529"/>
            <p14:sldId id="530"/>
            <p14:sldId id="535"/>
            <p14:sldId id="536"/>
            <p14:sldId id="538"/>
            <p14:sldId id="533"/>
            <p14:sldId id="532"/>
            <p14:sldId id="5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0"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57" autoAdjust="0"/>
    <p:restoredTop sz="85866" autoAdjust="0"/>
  </p:normalViewPr>
  <p:slideViewPr>
    <p:cSldViewPr snapToGrid="0">
      <p:cViewPr varScale="1">
        <p:scale>
          <a:sx n="119" d="100"/>
          <a:sy n="119" d="100"/>
        </p:scale>
        <p:origin x="420" y="72"/>
      </p:cViewPr>
      <p:guideLst/>
    </p:cSldViewPr>
  </p:slideViewPr>
  <p:notesTextViewPr>
    <p:cViewPr>
      <p:scale>
        <a:sx n="100" d="100"/>
        <a:sy n="100" d="100"/>
      </p:scale>
      <p:origin x="0" y="0"/>
    </p:cViewPr>
  </p:notesTextViewPr>
  <p:notesViewPr>
    <p:cSldViewPr snapToGrid="0">
      <p:cViewPr varScale="1">
        <p:scale>
          <a:sx n="96" d="100"/>
          <a:sy n="96" d="100"/>
        </p:scale>
        <p:origin x="4022"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2022/4/26</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2022/4/26</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227399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3450564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2996908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4288774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3012792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1035354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399460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242667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3025576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61245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2456112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2695733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8280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2969629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2231386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3495667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1544652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1195846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316878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4202454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988840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3937987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2549700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63246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231697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1248733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2022/4/26</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2022/4/26</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954107"/>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Co-Mining: A Processing-in-Memory Assisted Framework for Memory-Intensive </a:t>
            </a:r>
            <a:r>
              <a:rPr lang="en-US" altLang="zh-CN" sz="2800" b="1" dirty="0" err="1">
                <a:latin typeface="Times New Roman" panose="02020603050405020304" pitchFamily="18" charset="0"/>
                <a:cs typeface="Times New Roman" panose="02020603050405020304" pitchFamily="18" charset="0"/>
              </a:rPr>
              <a:t>PoW</a:t>
            </a:r>
            <a:r>
              <a:rPr lang="en-US" altLang="zh-CN" sz="2800" b="1" dirty="0">
                <a:latin typeface="Times New Roman" panose="02020603050405020304" pitchFamily="18" charset="0"/>
                <a:cs typeface="Times New Roman" panose="02020603050405020304" pitchFamily="18" charset="0"/>
              </a:rPr>
              <a:t> Acceleration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GPU/PIM task scheduling.</a:t>
            </a: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GPU uses 8 threads to compute 128-byte data in parallel and each C thread consumes about 240 cycles.</a:t>
            </a:r>
          </a:p>
          <a:p>
            <a:pPr marL="1200150" lvl="2" indent="-285750">
              <a:buSzPct val="6000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Defining the memory access density of each C thread as 16 Bytes/240 cycle.</a:t>
            </a:r>
          </a:p>
          <a:p>
            <a:pPr marL="1200150" lvl="2" indent="-285750">
              <a:buSzPct val="60000"/>
              <a:buFont typeface="Wingdings" panose="05000000000000000000" pitchFamily="2" charset="2"/>
              <a:buChar char="l"/>
            </a:pP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P thread only has a branch to check if the PCU involves intra-channel or inter-channel memory requests and executes about 12 cycles then generates 256-byte memory access (read 128B intermediate result and write 128B to another PCU core).</a:t>
            </a:r>
          </a:p>
          <a:p>
            <a:pPr marL="1200150" lvl="2" indent="-285750">
              <a:buSzPct val="6000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Defining the memory access density of each P thread as 256 Bytes/12 cycle.</a:t>
            </a:r>
          </a:p>
          <a:p>
            <a:pPr marL="1200150" lvl="2" indent="-285750">
              <a:buSzPct val="60000"/>
              <a:buFont typeface="Wingdings" panose="05000000000000000000" pitchFamily="2" charset="2"/>
              <a:buChar char="l"/>
            </a:pP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To determine whether the overall performance can benefit from adding more P threads so model it into a linear programming problem with the memory channel utilization as constraints.</a:t>
            </a: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D65FE94-2D29-4D2F-A8E5-51728199F964}"/>
              </a:ext>
            </a:extLst>
          </p:cNvPr>
          <p:cNvPicPr>
            <a:picLocks noChangeAspect="1"/>
          </p:cNvPicPr>
          <p:nvPr/>
        </p:nvPicPr>
        <p:blipFill>
          <a:blip r:embed="rId3"/>
          <a:stretch>
            <a:fillRect/>
          </a:stretch>
        </p:blipFill>
        <p:spPr>
          <a:xfrm>
            <a:off x="601579" y="3973377"/>
            <a:ext cx="4503603" cy="2138664"/>
          </a:xfrm>
          <a:prstGeom prst="rect">
            <a:avLst/>
          </a:prstGeom>
        </p:spPr>
      </p:pic>
      <p:pic>
        <p:nvPicPr>
          <p:cNvPr id="5" name="图片 4">
            <a:extLst>
              <a:ext uri="{FF2B5EF4-FFF2-40B4-BE49-F238E27FC236}">
                <a16:creationId xmlns:a16="http://schemas.microsoft.com/office/drawing/2014/main" id="{1A4444AD-FB18-4EDF-B97A-68F20D65A1AD}"/>
              </a:ext>
            </a:extLst>
          </p:cNvPr>
          <p:cNvPicPr>
            <a:picLocks noChangeAspect="1"/>
          </p:cNvPicPr>
          <p:nvPr/>
        </p:nvPicPr>
        <p:blipFill>
          <a:blip r:embed="rId4"/>
          <a:stretch>
            <a:fillRect/>
          </a:stretch>
        </p:blipFill>
        <p:spPr>
          <a:xfrm>
            <a:off x="5706762" y="3973377"/>
            <a:ext cx="5482835" cy="1499280"/>
          </a:xfrm>
          <a:prstGeom prst="rect">
            <a:avLst/>
          </a:prstGeom>
        </p:spPr>
      </p:pic>
    </p:spTree>
    <p:extLst>
      <p:ext uri="{BB962C8B-B14F-4D97-AF65-F5344CB8AC3E}">
        <p14:creationId xmlns:p14="http://schemas.microsoft.com/office/powerpoint/2010/main" val="3812165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GPU/PIM task scheduling.</a:t>
            </a: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The throughput(how many steps are finished).</a:t>
            </a:r>
          </a:p>
          <a:p>
            <a:pPr marL="742950" lvl="1" indent="-285750">
              <a:buSzPct val="60000"/>
              <a:buFont typeface="Wingdings" panose="05000000000000000000" pitchFamily="2" charset="2"/>
              <a:buChar char="l"/>
            </a:pP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find the value of </a:t>
            </a:r>
            <a:r>
              <a:rPr lang="en-US" altLang="ko-KR" kern="0" dirty="0">
                <a:latin typeface="Times New Roman" panose="02020603050405020304" pitchFamily="18" charset="0"/>
                <a:cs typeface="Times New Roman" panose="02020603050405020304" pitchFamily="18" charset="0"/>
              </a:rPr>
              <a:t>x</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on the CPU side to maximize the throughput (Equation 4) with the consideration of the constraints (1), (2) and (3)</a:t>
            </a: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8B6F749-7F90-4537-BC42-08AB81F9324F}"/>
              </a:ext>
            </a:extLst>
          </p:cNvPr>
          <p:cNvPicPr>
            <a:picLocks noChangeAspect="1"/>
          </p:cNvPicPr>
          <p:nvPr/>
        </p:nvPicPr>
        <p:blipFill>
          <a:blip r:embed="rId3"/>
          <a:stretch>
            <a:fillRect/>
          </a:stretch>
        </p:blipFill>
        <p:spPr>
          <a:xfrm>
            <a:off x="1657055" y="1714502"/>
            <a:ext cx="4591705" cy="1274898"/>
          </a:xfrm>
          <a:prstGeom prst="rect">
            <a:avLst/>
          </a:prstGeom>
        </p:spPr>
      </p:pic>
      <p:pic>
        <p:nvPicPr>
          <p:cNvPr id="5" name="图片 4">
            <a:extLst>
              <a:ext uri="{FF2B5EF4-FFF2-40B4-BE49-F238E27FC236}">
                <a16:creationId xmlns:a16="http://schemas.microsoft.com/office/drawing/2014/main" id="{822DD5CC-67A1-404A-8229-98F59515714E}"/>
              </a:ext>
            </a:extLst>
          </p:cNvPr>
          <p:cNvPicPr>
            <a:picLocks noChangeAspect="1"/>
          </p:cNvPicPr>
          <p:nvPr/>
        </p:nvPicPr>
        <p:blipFill>
          <a:blip r:embed="rId4"/>
          <a:stretch>
            <a:fillRect/>
          </a:stretch>
        </p:blipFill>
        <p:spPr>
          <a:xfrm>
            <a:off x="6862048" y="981861"/>
            <a:ext cx="4503603" cy="2138664"/>
          </a:xfrm>
          <a:prstGeom prst="rect">
            <a:avLst/>
          </a:prstGeom>
        </p:spPr>
      </p:pic>
    </p:spTree>
    <p:extLst>
      <p:ext uri="{BB962C8B-B14F-4D97-AF65-F5344CB8AC3E}">
        <p14:creationId xmlns:p14="http://schemas.microsoft.com/office/powerpoint/2010/main" val="18981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397031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Fine-grained PIM core controller.</a:t>
            </a:r>
            <a:endParaRPr lang="en-US" altLang="zh-CN"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The traditional given memory controllers inside GPU are used to: </a:t>
            </a:r>
          </a:p>
          <a:p>
            <a:pPr marL="1200150" lvl="2" indent="-285750">
              <a:buSzPct val="6000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translate assembly LOAD/STORE code to memory operations (e.g., ACT, PRE, RD/WR).</a:t>
            </a:r>
          </a:p>
          <a:p>
            <a:pPr marL="1200150" lvl="2" indent="-285750">
              <a:buSzPct val="6000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issue PCU-related commands to handle the entry and exit of PIM mode.</a:t>
            </a: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Finite-state-machine model in the GPU memory controller to handle PCU core execution status to save unnecessary GPU requests. </a:t>
            </a:r>
          </a:p>
          <a:p>
            <a:pPr marL="1200150" lvl="2" indent="-285750">
              <a:buSzPct val="6000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Five stage:</a:t>
            </a:r>
          </a:p>
          <a:p>
            <a:pPr lvl="3">
              <a:buSzPct val="60000"/>
            </a:pPr>
            <a:r>
              <a:rPr lang="en-US" altLang="zh-CN" dirty="0">
                <a:latin typeface="Times New Roman" panose="02020603050405020304" pitchFamily="18" charset="0"/>
                <a:cs typeface="Times New Roman" panose="02020603050405020304" pitchFamily="18" charset="0"/>
              </a:rPr>
              <a:t>(1) uninterruptable PIM compute state.</a:t>
            </a:r>
          </a:p>
          <a:p>
            <a:pPr lvl="3">
              <a:buSzPct val="60000"/>
            </a:pPr>
            <a:r>
              <a:rPr lang="en-US" altLang="zh-CN" dirty="0">
                <a:latin typeface="Times New Roman" panose="02020603050405020304" pitchFamily="18" charset="0"/>
                <a:cs typeface="Times New Roman" panose="02020603050405020304" pitchFamily="18" charset="0"/>
              </a:rPr>
              <a:t>(2) interruptible PIM compute state.</a:t>
            </a:r>
          </a:p>
          <a:p>
            <a:pPr lvl="3">
              <a:buSzPct val="60000"/>
            </a:pPr>
            <a:r>
              <a:rPr lang="en-US" altLang="zh-CN" dirty="0">
                <a:latin typeface="Times New Roman" panose="02020603050405020304" pitchFamily="18" charset="0"/>
                <a:cs typeface="Times New Roman" panose="02020603050405020304" pitchFamily="18" charset="0"/>
              </a:rPr>
              <a:t>(3) PIM compute finish state.</a:t>
            </a:r>
          </a:p>
          <a:p>
            <a:pPr lvl="3">
              <a:buSzPct val="60000"/>
            </a:pPr>
            <a:r>
              <a:rPr lang="en-US" altLang="zh-CN" dirty="0">
                <a:latin typeface="Times New Roman" panose="02020603050405020304" pitchFamily="18" charset="0"/>
                <a:cs typeface="Times New Roman" panose="02020603050405020304" pitchFamily="18" charset="0"/>
              </a:rPr>
              <a:t>(4) PCU state save state.</a:t>
            </a:r>
          </a:p>
          <a:p>
            <a:pPr lvl="3">
              <a:buSzPct val="60000"/>
            </a:pPr>
            <a:r>
              <a:rPr lang="en-US" altLang="zh-CN" dirty="0">
                <a:latin typeface="Times New Roman" panose="02020603050405020304" pitchFamily="18" charset="0"/>
                <a:cs typeface="Times New Roman" panose="02020603050405020304" pitchFamily="18" charset="0"/>
              </a:rPr>
              <a:t>(5) PCU terminate state. </a:t>
            </a:r>
            <a:endParaRPr lang="en-US" altLang="zh-CN" kern="0"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4B5CC76-3E4A-42A0-A030-352D0EF3B5D2}"/>
              </a:ext>
            </a:extLst>
          </p:cNvPr>
          <p:cNvPicPr>
            <a:picLocks noChangeAspect="1"/>
          </p:cNvPicPr>
          <p:nvPr/>
        </p:nvPicPr>
        <p:blipFill>
          <a:blip r:embed="rId3"/>
          <a:stretch>
            <a:fillRect/>
          </a:stretch>
        </p:blipFill>
        <p:spPr>
          <a:xfrm>
            <a:off x="7015877" y="2520397"/>
            <a:ext cx="4927566" cy="3901918"/>
          </a:xfrm>
          <a:prstGeom prst="rect">
            <a:avLst/>
          </a:prstGeom>
        </p:spPr>
      </p:pic>
    </p:spTree>
    <p:extLst>
      <p:ext uri="{BB962C8B-B14F-4D97-AF65-F5344CB8AC3E}">
        <p14:creationId xmlns:p14="http://schemas.microsoft.com/office/powerpoint/2010/main" val="657752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Uninterruptable PIM compute state &amp; interruptible PIM compute state.</a:t>
            </a: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When PCU is executing a instruction, if a new normal memory request arrives then can:</a:t>
            </a:r>
          </a:p>
          <a:p>
            <a:pPr marL="1200150" lvl="2" indent="-28575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block this request until the PCU core finishes this instruction;</a:t>
            </a:r>
          </a:p>
          <a:p>
            <a:pPr marL="1200150" lvl="2" indent="-28575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abort the PCU execution to serve this request immediately.</a:t>
            </a:r>
          </a:p>
          <a:p>
            <a:pPr lvl="3"/>
            <a:r>
              <a:rPr lang="en-US" altLang="zh-CN" kern="0" dirty="0">
                <a:latin typeface="Times New Roman" panose="02020603050405020304" pitchFamily="18" charset="0"/>
                <a:cs typeface="Times New Roman" panose="02020603050405020304" pitchFamily="18" charset="0"/>
              </a:rPr>
              <a:t>(1) Exiting compute mode immediately after entering it without doing anything.</a:t>
            </a:r>
          </a:p>
          <a:p>
            <a:pPr lvl="3"/>
            <a:r>
              <a:rPr lang="en-US" altLang="zh-CN" kern="0" dirty="0">
                <a:latin typeface="Times New Roman" panose="02020603050405020304" pitchFamily="18" charset="0"/>
                <a:cs typeface="Times New Roman" panose="02020603050405020304" pitchFamily="18" charset="0"/>
              </a:rPr>
              <a:t>(2) The PCU core frequency is far less than the GPU core (300MHz vs. 1680MHz) and one PCU core may take the time equivalent to more than 10 GPU clock cycles. </a:t>
            </a:r>
          </a:p>
          <a:p>
            <a:pPr lvl="1">
              <a:buSzPct val="60000"/>
            </a:pPr>
            <a:r>
              <a:rPr lang="en-US" altLang="zh-CN" b="1" dirty="0">
                <a:latin typeface="Times New Roman" panose="02020603050405020304" pitchFamily="18" charset="0"/>
                <a:cs typeface="Times New Roman" panose="02020603050405020304" pitchFamily="18" charset="0"/>
              </a:rPr>
              <a:t>	</a:t>
            </a: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4B5CC76-3E4A-42A0-A030-352D0EF3B5D2}"/>
              </a:ext>
            </a:extLst>
          </p:cNvPr>
          <p:cNvPicPr>
            <a:picLocks noChangeAspect="1"/>
          </p:cNvPicPr>
          <p:nvPr/>
        </p:nvPicPr>
        <p:blipFill>
          <a:blip r:embed="rId3"/>
          <a:stretch>
            <a:fillRect/>
          </a:stretch>
        </p:blipFill>
        <p:spPr>
          <a:xfrm>
            <a:off x="7137417" y="2616390"/>
            <a:ext cx="4927566" cy="3901918"/>
          </a:xfrm>
          <a:prstGeom prst="rect">
            <a:avLst/>
          </a:prstGeom>
        </p:spPr>
      </p:pic>
    </p:spTree>
    <p:extLst>
      <p:ext uri="{BB962C8B-B14F-4D97-AF65-F5344CB8AC3E}">
        <p14:creationId xmlns:p14="http://schemas.microsoft.com/office/powerpoint/2010/main" val="1986164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548FF8A-4326-4D71-BA5B-230ACA2006B2}"/>
              </a:ext>
            </a:extLst>
          </p:cNvPr>
          <p:cNvPicPr>
            <a:picLocks noChangeAspect="1"/>
          </p:cNvPicPr>
          <p:nvPr/>
        </p:nvPicPr>
        <p:blipFill>
          <a:blip r:embed="rId3"/>
          <a:stretch>
            <a:fillRect/>
          </a:stretch>
        </p:blipFill>
        <p:spPr>
          <a:xfrm>
            <a:off x="3043202" y="1926574"/>
            <a:ext cx="5311298" cy="4205778"/>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Uninterruptable PIM compute state &amp; interruptible PIM compute state.</a:t>
            </a: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When PCU is executing a instruction, if a new normal memory request arrives then can:</a:t>
            </a:r>
          </a:p>
          <a:p>
            <a:pPr marL="1200150" lvl="2" indent="-28575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block this request until the PCU core finishes this instruction.</a:t>
            </a:r>
          </a:p>
        </p:txBody>
      </p:sp>
    </p:spTree>
    <p:extLst>
      <p:ext uri="{BB962C8B-B14F-4D97-AF65-F5344CB8AC3E}">
        <p14:creationId xmlns:p14="http://schemas.microsoft.com/office/powerpoint/2010/main" val="416742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Uninterruptable PIM compute state &amp; interruptible PIM compute state.</a:t>
            </a:r>
          </a:p>
        </p:txBody>
      </p:sp>
      <mc:AlternateContent xmlns:mc="http://schemas.openxmlformats.org/markup-compatibility/2006" xmlns:a14="http://schemas.microsoft.com/office/drawing/2010/main">
        <mc:Choice Requires="a14">
          <p:sp>
            <p:nvSpPr>
              <p:cNvPr id="7" name="TextBox 2">
                <a:extLst>
                  <a:ext uri="{FF2B5EF4-FFF2-40B4-BE49-F238E27FC236}">
                    <a16:creationId xmlns:a16="http://schemas.microsoft.com/office/drawing/2014/main" id="{1F1867AC-FEC8-403E-B4D9-B0319F4C9EBD}"/>
                  </a:ext>
                </a:extLst>
              </p:cNvPr>
              <p:cNvSpPr txBox="1"/>
              <p:nvPr/>
            </p:nvSpPr>
            <p:spPr>
              <a:xfrm>
                <a:off x="-72190" y="1284081"/>
                <a:ext cx="12336379" cy="4638449"/>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Blocked memory requests will degrade the GPU core performance (because it delays GPU core’s memory accessing). </a:t>
                </a:r>
              </a:p>
              <a:p>
                <a:pPr marL="1200150" lvl="2" indent="-285750">
                  <a:buSzPct val="6000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To minimize the number of blocked requests then present a probability-based state transfer mechanism considering the history memory accesses in each memory channel. </a:t>
                </a:r>
              </a:p>
              <a:p>
                <a:pPr marL="1200150" lvl="2" indent="-285750">
                  <a:buSzPct val="60000"/>
                  <a:buFont typeface="Wingdings" panose="05000000000000000000" pitchFamily="2" charset="2"/>
                  <a:buChar char="ü"/>
                </a:pPr>
                <a:endParaRPr lang="en-US" altLang="zh-CN" kern="0"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kern="0"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kern="0" dirty="0">
                  <a:latin typeface="Times New Roman" panose="02020603050405020304" pitchFamily="18" charset="0"/>
                  <a:cs typeface="Times New Roman" panose="02020603050405020304" pitchFamily="18" charset="0"/>
                </a:endParaRPr>
              </a:p>
              <a:p>
                <a:pPr lvl="2">
                  <a:buSzPct val="60000"/>
                </a:pPr>
                <a:endParaRPr lang="en-US" altLang="zh-CN" kern="0" dirty="0">
                  <a:latin typeface="Times New Roman" panose="02020603050405020304" pitchFamily="18" charset="0"/>
                  <a:cs typeface="Times New Roman" panose="02020603050405020304" pitchFamily="18" charset="0"/>
                </a:endParaRPr>
              </a:p>
              <a:p>
                <a:pPr lvl="3">
                  <a:buSzPct val="60000"/>
                </a:pPr>
                <a:r>
                  <a:rPr lang="en-US" altLang="ko-KR" kern="0" dirty="0">
                    <a:latin typeface="Times New Roman" panose="02020603050405020304" pitchFamily="18" charset="0"/>
                    <a:cs typeface="Times New Roman" panose="02020603050405020304" pitchFamily="18" charset="0"/>
                  </a:rPr>
                  <a:t>-N</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is the number of memory channels.</a:t>
                </a:r>
              </a:p>
              <a:p>
                <a:pPr lvl="3">
                  <a:buSzPct val="60000"/>
                </a:pPr>
                <a:r>
                  <a:rPr lang="en-US" altLang="zh-CN" kern="0" dirty="0">
                    <a:latin typeface="Times New Roman" panose="02020603050405020304" pitchFamily="18" charset="0"/>
                    <a:cs typeface="Times New Roman" panose="02020603050405020304" pitchFamily="18" charset="0"/>
                  </a:rPr>
                  <a:t>-Pi</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indicates the incoming request probability of channel </a:t>
                </a:r>
                <a:r>
                  <a:rPr lang="en-US" altLang="zh-CN" kern="0" dirty="0" err="1">
                    <a:latin typeface="Times New Roman" panose="02020603050405020304" pitchFamily="18" charset="0"/>
                    <a:cs typeface="Times New Roman" panose="02020603050405020304" pitchFamily="18" charset="0"/>
                  </a:rPr>
                  <a:t>i</a:t>
                </a:r>
                <a:r>
                  <a:rPr lang="en-US" altLang="zh-CN" kern="0" dirty="0">
                    <a:latin typeface="Times New Roman" panose="02020603050405020304" pitchFamily="18" charset="0"/>
                    <a:cs typeface="Times New Roman" panose="02020603050405020304" pitchFamily="18" charset="0"/>
                  </a:rPr>
                  <a:t>.</a:t>
                </a:r>
              </a:p>
              <a:p>
                <a:pPr lvl="3">
                  <a:buSzPct val="60000"/>
                </a:pPr>
                <a:r>
                  <a:rPr lang="en-US" altLang="ko-KR" kern="0" dirty="0">
                    <a:latin typeface="Times New Roman" panose="02020603050405020304" pitchFamily="18" charset="0"/>
                    <a:cs typeface="Times New Roman" panose="02020603050405020304" pitchFamily="18" charset="0"/>
                  </a:rPr>
                  <a:t>-Hi</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counts the number of channel</a:t>
                </a:r>
                <a:r>
                  <a:rPr lang="ko-KR" altLang="en-US" kern="0" dirty="0">
                    <a:latin typeface="Times New Roman" panose="02020603050405020304" pitchFamily="18" charset="0"/>
                    <a:cs typeface="Times New Roman" panose="02020603050405020304" pitchFamily="18" charset="0"/>
                  </a:rPr>
                  <a:t> </a:t>
                </a:r>
                <a:r>
                  <a:rPr lang="en-US" altLang="ko-KR" kern="0" dirty="0" err="1">
                    <a:latin typeface="Times New Roman" panose="02020603050405020304" pitchFamily="18" charset="0"/>
                    <a:cs typeface="Times New Roman" panose="02020603050405020304" pitchFamily="18" charset="0"/>
                  </a:rPr>
                  <a:t>i</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served requests in the last period.</a:t>
                </a:r>
              </a:p>
              <a:p>
                <a:pPr lvl="3">
                  <a:buSzPct val="60000"/>
                </a:pPr>
                <a:r>
                  <a:rPr lang="en-US" altLang="zh-CN" kern="0" dirty="0">
                    <a:latin typeface="Times New Roman" panose="02020603050405020304" pitchFamily="18" charset="0"/>
                    <a:cs typeface="Times New Roman" panose="02020603050405020304" pitchFamily="18" charset="0"/>
                  </a:rPr>
                  <a:t>(1) If Hi</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is higher than the average memory request of all the channels which means memory channel </a:t>
                </a:r>
                <a:r>
                  <a:rPr lang="en-US" altLang="zh-CN" kern="0" dirty="0" err="1">
                    <a:latin typeface="Times New Roman" panose="02020603050405020304" pitchFamily="18" charset="0"/>
                    <a:cs typeface="Times New Roman" panose="02020603050405020304" pitchFamily="18" charset="0"/>
                  </a:rPr>
                  <a:t>i</a:t>
                </a:r>
                <a:r>
                  <a:rPr lang="en-US" altLang="zh-CN" kern="0" dirty="0">
                    <a:latin typeface="Times New Roman" panose="02020603050405020304" pitchFamily="18" charset="0"/>
                    <a:cs typeface="Times New Roman" panose="02020603050405020304" pitchFamily="18" charset="0"/>
                  </a:rPr>
                  <a:t> receives more requests than the  average we expect that it will receive less requests in the next period.</a:t>
                </a:r>
              </a:p>
              <a:p>
                <a:pPr lvl="3">
                  <a:buSzPct val="60000"/>
                </a:pPr>
                <a:r>
                  <a:rPr lang="en-US" altLang="zh-CN" kern="0" dirty="0">
                    <a:latin typeface="Times New Roman" panose="02020603050405020304" pitchFamily="18" charset="0"/>
                    <a:cs typeface="Times New Roman" panose="02020603050405020304" pitchFamily="18" charset="0"/>
                  </a:rPr>
                  <a:t>(2) Setting the threshold </a:t>
                </a:r>
                <a14:m>
                  <m:oMath xmlns:m="http://schemas.openxmlformats.org/officeDocument/2006/math">
                    <m:f>
                      <m:fPr>
                        <m:ctrlPr>
                          <a:rPr lang="en-US" altLang="zh-CN" i="1" kern="0" smtClean="0">
                            <a:latin typeface="Cambria Math" panose="02040503050406030204" pitchFamily="18" charset="0"/>
                            <a:cs typeface="Times New Roman" panose="02020603050405020304" pitchFamily="18" charset="0"/>
                          </a:rPr>
                        </m:ctrlPr>
                      </m:fPr>
                      <m:num>
                        <m:r>
                          <a:rPr lang="en-US" altLang="zh-CN" b="0" i="1" kern="0" smtClean="0">
                            <a:latin typeface="Cambria Math" panose="02040503050406030204" pitchFamily="18" charset="0"/>
                            <a:cs typeface="Times New Roman" panose="02020603050405020304" pitchFamily="18" charset="0"/>
                          </a:rPr>
                          <m:t>1</m:t>
                        </m:r>
                      </m:num>
                      <m:den>
                        <m:r>
                          <a:rPr lang="en-US" altLang="zh-CN" b="0" i="1" kern="0" smtClean="0">
                            <a:latin typeface="Cambria Math" panose="02040503050406030204" pitchFamily="18" charset="0"/>
                            <a:cs typeface="Times New Roman" panose="02020603050405020304" pitchFamily="18" charset="0"/>
                          </a:rPr>
                          <m:t>𝑁</m:t>
                        </m:r>
                      </m:den>
                    </m:f>
                    <m:r>
                      <a:rPr lang="en-US" altLang="zh-CN" b="0" i="1" kern="0" smtClean="0">
                        <a:latin typeface="Cambria Math" panose="02040503050406030204" pitchFamily="18" charset="0"/>
                        <a:cs typeface="Times New Roman" panose="02020603050405020304" pitchFamily="18" charset="0"/>
                      </a:rPr>
                      <m:t>.</m:t>
                    </m:r>
                  </m:oMath>
                </a14:m>
                <a:endParaRPr lang="en-US" altLang="zh-CN" kern="0" dirty="0">
                  <a:latin typeface="Times New Roman" panose="02020603050405020304" pitchFamily="18" charset="0"/>
                  <a:cs typeface="Times New Roman" panose="02020603050405020304" pitchFamily="18" charset="0"/>
                </a:endParaRPr>
              </a:p>
              <a:p>
                <a:pPr lvl="3">
                  <a:buSzPct val="60000"/>
                </a:pPr>
                <a:r>
                  <a:rPr lang="en-US" altLang="zh-CN" kern="0" dirty="0">
                    <a:latin typeface="Times New Roman" panose="02020603050405020304" pitchFamily="18" charset="0"/>
                    <a:cs typeface="Times New Roman" panose="02020603050405020304" pitchFamily="18" charset="0"/>
                  </a:rPr>
                  <a:t>(3) If Pi</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is larger than the threshold then expect it may receive another memory request in a short time, and will not enter compute mode.</a:t>
                </a:r>
              </a:p>
              <a:p>
                <a:pPr marL="1657350" lvl="3" indent="-285750">
                  <a:buSzPct val="60000"/>
                  <a:buFont typeface="Wingdings" panose="05000000000000000000" pitchFamily="2" charset="2"/>
                  <a:buChar char="ü"/>
                </a:pPr>
                <a:endParaRPr lang="en-US" altLang="zh-CN" kern="0" dirty="0">
                  <a:latin typeface="Times New Roman" panose="02020603050405020304" pitchFamily="18" charset="0"/>
                  <a:cs typeface="Times New Roman" panose="02020603050405020304" pitchFamily="18" charset="0"/>
                </a:endParaRPr>
              </a:p>
            </p:txBody>
          </p:sp>
        </mc:Choice>
        <mc:Fallback xmlns="">
          <p:sp>
            <p:nvSpPr>
              <p:cNvPr id="7" name="TextBox 2">
                <a:extLst>
                  <a:ext uri="{FF2B5EF4-FFF2-40B4-BE49-F238E27FC236}">
                    <a16:creationId xmlns:a16="http://schemas.microsoft.com/office/drawing/2014/main" id="{1F1867AC-FEC8-403E-B4D9-B0319F4C9EBD}"/>
                  </a:ext>
                </a:extLst>
              </p:cNvPr>
              <p:cNvSpPr txBox="1">
                <a:spLocks noRot="1" noChangeAspect="1" noMove="1" noResize="1" noEditPoints="1" noAdjustHandles="1" noChangeArrowheads="1" noChangeShapeType="1" noTextEdit="1"/>
              </p:cNvSpPr>
              <p:nvPr/>
            </p:nvSpPr>
            <p:spPr>
              <a:xfrm>
                <a:off x="-72190" y="1284081"/>
                <a:ext cx="12336379" cy="4638449"/>
              </a:xfrm>
              <a:prstGeom prst="rect">
                <a:avLst/>
              </a:prstGeom>
              <a:blipFill>
                <a:blip r:embed="rId3"/>
                <a:stretch>
                  <a:fillRect t="-788" r="-49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5B9A3AE-99B6-483C-94EF-5A5CC8B9FE04}"/>
              </a:ext>
            </a:extLst>
          </p:cNvPr>
          <p:cNvPicPr>
            <a:picLocks noChangeAspect="1"/>
          </p:cNvPicPr>
          <p:nvPr/>
        </p:nvPicPr>
        <p:blipFill>
          <a:blip r:embed="rId4"/>
          <a:stretch>
            <a:fillRect/>
          </a:stretch>
        </p:blipFill>
        <p:spPr>
          <a:xfrm>
            <a:off x="1190024" y="2389503"/>
            <a:ext cx="2905754" cy="605366"/>
          </a:xfrm>
          <a:prstGeom prst="rect">
            <a:avLst/>
          </a:prstGeom>
        </p:spPr>
      </p:pic>
    </p:spTree>
    <p:extLst>
      <p:ext uri="{BB962C8B-B14F-4D97-AF65-F5344CB8AC3E}">
        <p14:creationId xmlns:p14="http://schemas.microsoft.com/office/powerpoint/2010/main" val="1974190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DC899F1-B29F-41A2-9B64-3001C7C30B10}"/>
              </a:ext>
            </a:extLst>
          </p:cNvPr>
          <p:cNvPicPr>
            <a:picLocks noChangeAspect="1"/>
          </p:cNvPicPr>
          <p:nvPr/>
        </p:nvPicPr>
        <p:blipFill>
          <a:blip r:embed="rId3"/>
          <a:stretch>
            <a:fillRect/>
          </a:stretch>
        </p:blipFill>
        <p:spPr>
          <a:xfrm>
            <a:off x="8050785" y="4316844"/>
            <a:ext cx="4081689" cy="2035830"/>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Uninterruptable PIM compute state &amp; interruptible PIM compute state.</a:t>
            </a:r>
          </a:p>
        </p:txBody>
      </p:sp>
      <p:sp>
        <p:nvSpPr>
          <p:cNvPr id="7" name="TextBox 2">
            <a:extLst>
              <a:ext uri="{FF2B5EF4-FFF2-40B4-BE49-F238E27FC236}">
                <a16:creationId xmlns:a16="http://schemas.microsoft.com/office/drawing/2014/main" id="{1F1867AC-FEC8-403E-B4D9-B0319F4C9EBD}"/>
              </a:ext>
            </a:extLst>
          </p:cNvPr>
          <p:cNvSpPr txBox="1"/>
          <p:nvPr/>
        </p:nvSpPr>
        <p:spPr>
          <a:xfrm>
            <a:off x="-72190" y="1284081"/>
            <a:ext cx="12336379" cy="4524315"/>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Blocked memory requests will degrade the GPU core performance (because it delays GPU core’s memory accessing). </a:t>
            </a:r>
          </a:p>
          <a:p>
            <a:pPr marL="1200150" lvl="2" indent="-285750">
              <a:buSzPct val="6000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To minimize the number of blocked requests then present a probability-based state transfer mechanism considering the history memory accesses in each memory channel. </a:t>
            </a:r>
          </a:p>
          <a:p>
            <a:pPr marL="1200150" lvl="2" indent="-285750">
              <a:buSzPct val="60000"/>
              <a:buFont typeface="Wingdings" panose="05000000000000000000" pitchFamily="2" charset="2"/>
              <a:buChar char="ü"/>
            </a:pPr>
            <a:endParaRPr lang="en-US" altLang="zh-CN" kern="0"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kern="0"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ü"/>
            </a:pPr>
            <a:endParaRPr lang="en-US" altLang="zh-CN" kern="0" dirty="0">
              <a:latin typeface="Times New Roman" panose="02020603050405020304" pitchFamily="18" charset="0"/>
              <a:cs typeface="Times New Roman" panose="02020603050405020304" pitchFamily="18" charset="0"/>
            </a:endParaRPr>
          </a:p>
          <a:p>
            <a:pPr lvl="2">
              <a:buSzPct val="60000"/>
            </a:pPr>
            <a:endParaRPr lang="en-US" altLang="zh-CN" kern="0" dirty="0">
              <a:latin typeface="Times New Roman" panose="02020603050405020304" pitchFamily="18" charset="0"/>
              <a:cs typeface="Times New Roman" panose="02020603050405020304" pitchFamily="18" charset="0"/>
            </a:endParaRPr>
          </a:p>
          <a:p>
            <a:pPr lvl="3">
              <a:buSzPct val="60000"/>
            </a:pPr>
            <a:r>
              <a:rPr lang="en-US" altLang="ko-KR" kern="0" dirty="0">
                <a:latin typeface="Times New Roman" panose="02020603050405020304" pitchFamily="18" charset="0"/>
                <a:cs typeface="Times New Roman" panose="02020603050405020304" pitchFamily="18" charset="0"/>
              </a:rPr>
              <a:t>- N</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is the number of memory channels.</a:t>
            </a:r>
          </a:p>
          <a:p>
            <a:pPr lvl="3">
              <a:buSzPct val="60000"/>
            </a:pPr>
            <a:r>
              <a:rPr lang="en-US" altLang="zh-CN" kern="0" dirty="0">
                <a:latin typeface="Times New Roman" panose="02020603050405020304" pitchFamily="18" charset="0"/>
                <a:cs typeface="Times New Roman" panose="02020603050405020304" pitchFamily="18" charset="0"/>
              </a:rPr>
              <a:t>- Pi</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indicates the incoming request probability of channel </a:t>
            </a:r>
            <a:r>
              <a:rPr lang="en-US" altLang="zh-CN" kern="0" dirty="0" err="1">
                <a:latin typeface="Times New Roman" panose="02020603050405020304" pitchFamily="18" charset="0"/>
                <a:cs typeface="Times New Roman" panose="02020603050405020304" pitchFamily="18" charset="0"/>
              </a:rPr>
              <a:t>i</a:t>
            </a:r>
            <a:r>
              <a:rPr lang="en-US" altLang="zh-CN" kern="0" dirty="0">
                <a:latin typeface="Times New Roman" panose="02020603050405020304" pitchFamily="18" charset="0"/>
                <a:cs typeface="Times New Roman" panose="02020603050405020304" pitchFamily="18" charset="0"/>
              </a:rPr>
              <a:t>.</a:t>
            </a:r>
          </a:p>
          <a:p>
            <a:pPr lvl="3">
              <a:buSzPct val="60000"/>
            </a:pPr>
            <a:r>
              <a:rPr lang="en-US" altLang="ko-KR" kern="0" dirty="0">
                <a:latin typeface="Times New Roman" panose="02020603050405020304" pitchFamily="18" charset="0"/>
                <a:cs typeface="Times New Roman" panose="02020603050405020304" pitchFamily="18" charset="0"/>
              </a:rPr>
              <a:t>- Hi</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counts the number of channel</a:t>
            </a:r>
            <a:r>
              <a:rPr lang="ko-KR" altLang="en-US" kern="0" dirty="0">
                <a:latin typeface="Times New Roman" panose="02020603050405020304" pitchFamily="18" charset="0"/>
                <a:cs typeface="Times New Roman" panose="02020603050405020304" pitchFamily="18" charset="0"/>
              </a:rPr>
              <a:t> </a:t>
            </a:r>
            <a:r>
              <a:rPr lang="en-US" altLang="ko-KR" kern="0" dirty="0" err="1">
                <a:latin typeface="Times New Roman" panose="02020603050405020304" pitchFamily="18" charset="0"/>
                <a:cs typeface="Times New Roman" panose="02020603050405020304" pitchFamily="18" charset="0"/>
              </a:rPr>
              <a:t>i</a:t>
            </a:r>
            <a:r>
              <a:rPr lang="ko-KR"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served requests in the last period.</a:t>
            </a:r>
          </a:p>
          <a:p>
            <a:pPr marL="1200150" lvl="2" indent="-285750">
              <a:buSzPct val="6000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When determine not to enter compute mode but wait at least one PCU instruction execution time, which means the threshold is set relatively low.</a:t>
            </a:r>
          </a:p>
          <a:p>
            <a:pPr lvl="3">
              <a:buSzPct val="60000"/>
            </a:pPr>
            <a:r>
              <a:rPr lang="en-US" altLang="zh-CN" kern="0" dirty="0">
                <a:latin typeface="Times New Roman" panose="02020603050405020304" pitchFamily="18" charset="0"/>
                <a:cs typeface="Times New Roman" panose="02020603050405020304" pitchFamily="18" charset="0"/>
              </a:rPr>
              <a:t>- Increase the threshold by 1% .</a:t>
            </a:r>
          </a:p>
          <a:p>
            <a:pPr marL="1200150" lvl="2" indent="-285750">
              <a:buSzPct val="60000"/>
              <a:buFont typeface="Wingdings" panose="05000000000000000000" pitchFamily="2" charset="2"/>
              <a:buChar char="ü"/>
            </a:pPr>
            <a:r>
              <a:rPr lang="en-US" altLang="zh-CN" kern="0" dirty="0">
                <a:latin typeface="Times New Roman" panose="02020603050405020304" pitchFamily="18" charset="0"/>
                <a:cs typeface="Times New Roman" panose="02020603050405020304" pitchFamily="18" charset="0"/>
              </a:rPr>
              <a:t>When determine enter compute mode with normal memory requests blocked.</a:t>
            </a:r>
          </a:p>
          <a:p>
            <a:pPr lvl="3">
              <a:buSzPct val="60000"/>
            </a:pPr>
            <a:r>
              <a:rPr lang="en-US" altLang="zh-CN" kern="0" dirty="0">
                <a:latin typeface="Times New Roman" panose="02020603050405020304" pitchFamily="18" charset="0"/>
                <a:cs typeface="Times New Roman" panose="02020603050405020304" pitchFamily="18" charset="0"/>
              </a:rPr>
              <a:t>- Decrease the threshold by 1%. </a:t>
            </a:r>
          </a:p>
          <a:p>
            <a:pPr marL="1200150" lvl="2" indent="-285750">
              <a:buSzPct val="60000"/>
              <a:buFont typeface="Wingdings" panose="05000000000000000000" pitchFamily="2" charset="2"/>
              <a:buChar char="ü"/>
            </a:pPr>
            <a:endParaRPr lang="en-US" altLang="zh-CN" kern="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75B9A3AE-99B6-483C-94EF-5A5CC8B9FE04}"/>
              </a:ext>
            </a:extLst>
          </p:cNvPr>
          <p:cNvPicPr>
            <a:picLocks noChangeAspect="1"/>
          </p:cNvPicPr>
          <p:nvPr/>
        </p:nvPicPr>
        <p:blipFill>
          <a:blip r:embed="rId4"/>
          <a:stretch>
            <a:fillRect/>
          </a:stretch>
        </p:blipFill>
        <p:spPr>
          <a:xfrm>
            <a:off x="1190024" y="2389503"/>
            <a:ext cx="2905754" cy="605366"/>
          </a:xfrm>
          <a:prstGeom prst="rect">
            <a:avLst/>
          </a:prstGeom>
        </p:spPr>
      </p:pic>
    </p:spTree>
    <p:extLst>
      <p:ext uri="{BB962C8B-B14F-4D97-AF65-F5344CB8AC3E}">
        <p14:creationId xmlns:p14="http://schemas.microsoft.com/office/powerpoint/2010/main" val="3579103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2240F26-9E9F-4000-AF4E-7F3AEDDEEDE2}"/>
              </a:ext>
            </a:extLst>
          </p:cNvPr>
          <p:cNvPicPr>
            <a:picLocks noChangeAspect="1"/>
          </p:cNvPicPr>
          <p:nvPr/>
        </p:nvPicPr>
        <p:blipFill>
          <a:blip r:embed="rId3"/>
          <a:stretch>
            <a:fillRect/>
          </a:stretch>
        </p:blipFill>
        <p:spPr>
          <a:xfrm>
            <a:off x="3551664" y="2829515"/>
            <a:ext cx="4711390" cy="3730738"/>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PIM compute finish state, PCU state save state and PCU terminate state.</a:t>
            </a:r>
            <a:endParaRPr lang="en-US" altLang="zh-CN" b="1"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GPU cores are unaware of PCU task status because the in-memory PCU cores cannot actively transfer data to the GPU side</a:t>
            </a:r>
            <a:r>
              <a:rPr lang="en-US" altLang="zh-CN" kern="0"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Maintain the number of executed instructions for each PCU core in the memory controller. </a:t>
            </a:r>
          </a:p>
          <a:p>
            <a:pPr marL="1200150" lvl="2"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Cannot directly get how many instructions are executed so use clock cycles instead to measure the execution since RISC-based PCU cores have fixed execution cycles for each instruction.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Once all the instructions are completed, it will enter the PIM compute finish state and the memory controller will notify the PIM control threads, making it explicitly change PCU-related banks back to memory mode.</a:t>
            </a:r>
          </a:p>
          <a:p>
            <a:pPr lvl="1" indent="-285750">
              <a:buSzPct val="60000"/>
              <a:buFont typeface="Wingdings" panose="05000000000000000000" pitchFamily="2" charset="2"/>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7093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Intra-channel and Inter-channel memory access.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If make one PCU core calculate all the 64 steps of the mixing stage, the corresponding channel load will be significantly higher than the other channels.</a:t>
            </a: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make GPU cores read the 128-byte intermediate result from the current working PCU core and dispatch the calculation of the next step to another PCU core according to the next required memory address. </a:t>
            </a: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If the next required memory address locates in the same channel with the previous one, the PCU core can issue an intra-channel data transfer utilizing the global </a:t>
            </a:r>
            <a:r>
              <a:rPr lang="en-US" altLang="zh-CN" dirty="0" err="1">
                <a:latin typeface="Times New Roman" panose="02020603050405020304" pitchFamily="18" charset="0"/>
                <a:cs typeface="Times New Roman" panose="02020603050405020304" pitchFamily="18" charset="0"/>
              </a:rPr>
              <a:t>bitlines</a:t>
            </a:r>
            <a:r>
              <a:rPr lang="en-US" altLang="zh-CN" dirty="0">
                <a:latin typeface="Times New Roman" panose="02020603050405020304" pitchFamily="18" charset="0"/>
                <a:cs typeface="Times New Roman" panose="02020603050405020304" pitchFamily="18" charset="0"/>
              </a:rPr>
              <a:t> inside channel.</a:t>
            </a:r>
            <a:endParaRPr lang="en-US" altLang="zh-CN" b="1" kern="0" dirty="0">
              <a:latin typeface="Times New Roman" panose="02020603050405020304" pitchFamily="18" charset="0"/>
              <a:cs typeface="Times New Roman" panose="02020603050405020304" pitchFamily="18" charset="0"/>
            </a:endParaRPr>
          </a:p>
          <a:p>
            <a:pPr lvl="1" indent="-285750">
              <a:buSzPct val="60000"/>
              <a:buFont typeface="Wingdings" panose="05000000000000000000" pitchFamily="2" charset="2"/>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AF3202F-CA43-4C53-BC80-1AE99589E8E9}"/>
              </a:ext>
            </a:extLst>
          </p:cNvPr>
          <p:cNvPicPr>
            <a:picLocks noChangeAspect="1"/>
          </p:cNvPicPr>
          <p:nvPr/>
        </p:nvPicPr>
        <p:blipFill>
          <a:blip r:embed="rId3"/>
          <a:stretch>
            <a:fillRect/>
          </a:stretch>
        </p:blipFill>
        <p:spPr>
          <a:xfrm>
            <a:off x="-75672" y="3429000"/>
            <a:ext cx="4466667" cy="1857143"/>
          </a:xfrm>
          <a:prstGeom prst="rect">
            <a:avLst/>
          </a:prstGeom>
        </p:spPr>
      </p:pic>
      <p:pic>
        <p:nvPicPr>
          <p:cNvPr id="5" name="图片 4">
            <a:extLst>
              <a:ext uri="{FF2B5EF4-FFF2-40B4-BE49-F238E27FC236}">
                <a16:creationId xmlns:a16="http://schemas.microsoft.com/office/drawing/2014/main" id="{C4ECC348-3B09-41A1-8F5B-94264DC00669}"/>
              </a:ext>
            </a:extLst>
          </p:cNvPr>
          <p:cNvPicPr>
            <a:picLocks noChangeAspect="1"/>
          </p:cNvPicPr>
          <p:nvPr/>
        </p:nvPicPr>
        <p:blipFill>
          <a:blip r:embed="rId4"/>
          <a:stretch>
            <a:fillRect/>
          </a:stretch>
        </p:blipFill>
        <p:spPr>
          <a:xfrm>
            <a:off x="8605293" y="2695220"/>
            <a:ext cx="3387476" cy="3865033"/>
          </a:xfrm>
          <a:prstGeom prst="rect">
            <a:avLst/>
          </a:prstGeom>
        </p:spPr>
      </p:pic>
      <p:pic>
        <p:nvPicPr>
          <p:cNvPr id="6" name="图片 5">
            <a:extLst>
              <a:ext uri="{FF2B5EF4-FFF2-40B4-BE49-F238E27FC236}">
                <a16:creationId xmlns:a16="http://schemas.microsoft.com/office/drawing/2014/main" id="{89C6ECEC-96D3-4673-889C-6C11DAE47A6F}"/>
              </a:ext>
            </a:extLst>
          </p:cNvPr>
          <p:cNvPicPr>
            <a:picLocks noChangeAspect="1"/>
          </p:cNvPicPr>
          <p:nvPr/>
        </p:nvPicPr>
        <p:blipFill rotWithShape="1">
          <a:blip r:embed="rId5"/>
          <a:srcRect t="2334" b="5602"/>
          <a:stretch/>
        </p:blipFill>
        <p:spPr>
          <a:xfrm>
            <a:off x="4688305" y="2916908"/>
            <a:ext cx="3421969" cy="3643345"/>
          </a:xfrm>
          <a:prstGeom prst="rect">
            <a:avLst/>
          </a:prstGeom>
        </p:spPr>
      </p:pic>
    </p:spTree>
    <p:extLst>
      <p:ext uri="{BB962C8B-B14F-4D97-AF65-F5344CB8AC3E}">
        <p14:creationId xmlns:p14="http://schemas.microsoft.com/office/powerpoint/2010/main" val="121869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397031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Experiment Setup.</a:t>
            </a: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err="1">
                <a:latin typeface="Times New Roman" panose="02020603050405020304" pitchFamily="18" charset="0"/>
                <a:cs typeface="Times New Roman" panose="02020603050405020304" pitchFamily="18" charset="0"/>
              </a:rPr>
              <a:t>Hashrate</a:t>
            </a:r>
            <a:r>
              <a:rPr lang="en-US" altLang="zh-CN" b="1" dirty="0">
                <a:latin typeface="Times New Roman" panose="02020603050405020304" pitchFamily="18" charset="0"/>
                <a:cs typeface="Times New Roman" panose="02020603050405020304" pitchFamily="18" charset="0"/>
              </a:rPr>
              <a:t> Throughput.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Co-mining framework achieves up to 38.5% </a:t>
            </a:r>
            <a:r>
              <a:rPr lang="en-US" altLang="zh-CN" dirty="0" err="1">
                <a:latin typeface="Times New Roman" panose="02020603050405020304" pitchFamily="18" charset="0"/>
                <a:cs typeface="Times New Roman" panose="02020603050405020304" pitchFamily="18" charset="0"/>
              </a:rPr>
              <a:t>hashrate</a:t>
            </a:r>
            <a:r>
              <a:rPr lang="en-US" altLang="zh-CN" dirty="0">
                <a:latin typeface="Times New Roman" panose="02020603050405020304" pitchFamily="18" charset="0"/>
                <a:cs typeface="Times New Roman" panose="02020603050405020304" pitchFamily="18" charset="0"/>
              </a:rPr>
              <a:t> improvement (144MH/s vs. 104MH/s) on RTX3090. </a:t>
            </a:r>
            <a:endParaRPr lang="en-US" altLang="zh-CN" b="1"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FFA6AB6-5493-43C9-8F62-2024126E858A}"/>
              </a:ext>
            </a:extLst>
          </p:cNvPr>
          <p:cNvPicPr>
            <a:picLocks noChangeAspect="1"/>
          </p:cNvPicPr>
          <p:nvPr/>
        </p:nvPicPr>
        <p:blipFill>
          <a:blip r:embed="rId3"/>
          <a:stretch>
            <a:fillRect/>
          </a:stretch>
        </p:blipFill>
        <p:spPr>
          <a:xfrm>
            <a:off x="3559587" y="1181212"/>
            <a:ext cx="3789327" cy="2721665"/>
          </a:xfrm>
          <a:prstGeom prst="rect">
            <a:avLst/>
          </a:prstGeom>
        </p:spPr>
      </p:pic>
      <p:pic>
        <p:nvPicPr>
          <p:cNvPr id="6" name="图片 5">
            <a:extLst>
              <a:ext uri="{FF2B5EF4-FFF2-40B4-BE49-F238E27FC236}">
                <a16:creationId xmlns:a16="http://schemas.microsoft.com/office/drawing/2014/main" id="{9EDB9E5B-7CEF-4E75-8898-621960E20BC0}"/>
              </a:ext>
            </a:extLst>
          </p:cNvPr>
          <p:cNvPicPr>
            <a:picLocks noChangeAspect="1"/>
          </p:cNvPicPr>
          <p:nvPr/>
        </p:nvPicPr>
        <p:blipFill>
          <a:blip r:embed="rId4"/>
          <a:stretch>
            <a:fillRect/>
          </a:stretch>
        </p:blipFill>
        <p:spPr>
          <a:xfrm>
            <a:off x="3451561" y="4769167"/>
            <a:ext cx="4005377" cy="1594140"/>
          </a:xfrm>
          <a:prstGeom prst="rect">
            <a:avLst/>
          </a:prstGeom>
        </p:spPr>
      </p:pic>
    </p:spTree>
    <p:extLst>
      <p:ext uri="{BB962C8B-B14F-4D97-AF65-F5344CB8AC3E}">
        <p14:creationId xmlns:p14="http://schemas.microsoft.com/office/powerpoint/2010/main" val="134411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905379"/>
            <a:ext cx="12192000"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Blockchain technologies have gained great attention and Proof-of-Work (</a:t>
            </a:r>
            <a:r>
              <a:rPr lang="en-US" altLang="zh-CN" b="1" dirty="0" err="1">
                <a:latin typeface="Times New Roman" panose="02020603050405020304" pitchFamily="18" charset="0"/>
                <a:cs typeface="Times New Roman" panose="02020603050405020304" pitchFamily="18" charset="0"/>
              </a:rPr>
              <a:t>PoW</a:t>
            </a:r>
            <a:r>
              <a:rPr lang="en-US" altLang="zh-CN" b="1" dirty="0">
                <a:latin typeface="Times New Roman" panose="02020603050405020304" pitchFamily="18" charset="0"/>
                <a:cs typeface="Times New Roman" panose="02020603050405020304" pitchFamily="18" charset="0"/>
              </a:rPr>
              <a:t>) algorithms are adopted to achieve consensus among all nodes to protect the distributed ledger from being tampered by malicious nodes. </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Currently, </a:t>
            </a:r>
            <a:r>
              <a:rPr lang="en-US" altLang="zh-CN" b="1" dirty="0" err="1">
                <a:latin typeface="Times New Roman" panose="02020603050405020304" pitchFamily="18" charset="0"/>
                <a:cs typeface="Times New Roman" panose="02020603050405020304" pitchFamily="18" charset="0"/>
              </a:rPr>
              <a:t>PoW</a:t>
            </a:r>
            <a:r>
              <a:rPr lang="en-US" altLang="zh-CN" b="1" dirty="0">
                <a:latin typeface="Times New Roman" panose="02020603050405020304" pitchFamily="18" charset="0"/>
                <a:cs typeface="Times New Roman" panose="02020603050405020304" pitchFamily="18" charset="0"/>
              </a:rPr>
              <a:t> algorithms can be categorized into computation intensive and memory-intensive ones.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Bitcoin is computation intensive algorithm which focus on complicating the hash functions.</a:t>
            </a: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Ethash</a:t>
            </a:r>
            <a:r>
              <a:rPr lang="en-US" altLang="zh-CN" dirty="0">
                <a:latin typeface="Times New Roman" panose="02020603050405020304" pitchFamily="18" charset="0"/>
                <a:cs typeface="Times New Roman" panose="02020603050405020304" pitchFamily="18" charset="0"/>
              </a:rPr>
              <a:t> is memory intensive algorithm which integrate plenty of random memory accesses into their hash calculations.</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marL="285750" indent="-285750">
              <a:buSzPct val="1000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HBM and PIM integrated technology opens a new door for memory-intensive </a:t>
            </a:r>
            <a:r>
              <a:rPr lang="en-US" altLang="zh-CN" b="1" dirty="0" err="1">
                <a:latin typeface="Times New Roman" panose="02020603050405020304" pitchFamily="18" charset="0"/>
                <a:cs typeface="Times New Roman" panose="02020603050405020304" pitchFamily="18" charset="0"/>
              </a:rPr>
              <a:t>PoW</a:t>
            </a:r>
            <a:r>
              <a:rPr lang="en-US" altLang="zh-CN" b="1" dirty="0">
                <a:latin typeface="Times New Roman" panose="02020603050405020304" pitchFamily="18" charset="0"/>
                <a:cs typeface="Times New Roman" panose="02020603050405020304" pitchFamily="18" charset="0"/>
              </a:rPr>
              <a:t> acceleration.</a:t>
            </a:r>
          </a:p>
          <a:p>
            <a:pPr marL="742950" lvl="1" indent="-285750">
              <a:buSzPct val="60000"/>
              <a:buFont typeface="Wingdings" panose="05000000000000000000" pitchFamily="2" charset="2"/>
              <a:buChar char="l"/>
            </a:pPr>
            <a:endParaRPr lang="en-US" altLang="zh-CN" b="1"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73D241F-E7CB-4D87-A4BA-2DB3720342E9}"/>
              </a:ext>
            </a:extLst>
          </p:cNvPr>
          <p:cNvPicPr>
            <a:picLocks noChangeAspect="1"/>
          </p:cNvPicPr>
          <p:nvPr/>
        </p:nvPicPr>
        <p:blipFill>
          <a:blip r:embed="rId3"/>
          <a:stretch>
            <a:fillRect/>
          </a:stretch>
        </p:blipFill>
        <p:spPr>
          <a:xfrm>
            <a:off x="2823410" y="3281165"/>
            <a:ext cx="4868779" cy="298202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err="1">
                <a:latin typeface="Times New Roman" panose="02020603050405020304" pitchFamily="18" charset="0"/>
                <a:cs typeface="Times New Roman" panose="02020603050405020304" pitchFamily="18" charset="0"/>
              </a:rPr>
              <a:t>Hashrate</a:t>
            </a:r>
            <a:r>
              <a:rPr lang="en-US" altLang="zh-CN" b="1" dirty="0">
                <a:latin typeface="Times New Roman" panose="02020603050405020304" pitchFamily="18" charset="0"/>
                <a:cs typeface="Times New Roman" panose="02020603050405020304" pitchFamily="18" charset="0"/>
              </a:rPr>
              <a:t> Throughput.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Breakdown</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Analysis</a:t>
            </a:r>
            <a:r>
              <a:rPr lang="en-US" altLang="zh-CN" b="1" dirty="0">
                <a:latin typeface="Times New Roman" panose="02020603050405020304" pitchFamily="18" charset="0"/>
                <a:cs typeface="Times New Roman" panose="02020603050405020304" pitchFamily="18" charset="0"/>
              </a:rPr>
              <a:t>.</a:t>
            </a:r>
          </a:p>
          <a:p>
            <a:pPr lvl="1">
              <a:buSzPct val="60000"/>
            </a:pPr>
            <a:r>
              <a:rPr lang="en-US" altLang="zh-CN" dirty="0">
                <a:latin typeface="Times New Roman" panose="02020603050405020304" pitchFamily="18" charset="0"/>
                <a:cs typeface="Times New Roman" panose="02020603050405020304" pitchFamily="18" charset="0"/>
              </a:rPr>
              <a:t>	</a:t>
            </a:r>
          </a:p>
        </p:txBody>
      </p:sp>
      <p:pic>
        <p:nvPicPr>
          <p:cNvPr id="7" name="图片 6">
            <a:extLst>
              <a:ext uri="{FF2B5EF4-FFF2-40B4-BE49-F238E27FC236}">
                <a16:creationId xmlns:a16="http://schemas.microsoft.com/office/drawing/2014/main" id="{AA92EDC7-C0D2-4DCD-B073-52D6D6FDB13B}"/>
              </a:ext>
            </a:extLst>
          </p:cNvPr>
          <p:cNvPicPr>
            <a:picLocks noChangeAspect="1"/>
          </p:cNvPicPr>
          <p:nvPr/>
        </p:nvPicPr>
        <p:blipFill>
          <a:blip r:embed="rId3"/>
          <a:stretch>
            <a:fillRect/>
          </a:stretch>
        </p:blipFill>
        <p:spPr>
          <a:xfrm>
            <a:off x="2785423" y="1598863"/>
            <a:ext cx="6367304" cy="3703040"/>
          </a:xfrm>
          <a:prstGeom prst="rect">
            <a:avLst/>
          </a:prstGeom>
        </p:spPr>
      </p:pic>
    </p:spTree>
    <p:extLst>
      <p:ext uri="{BB962C8B-B14F-4D97-AF65-F5344CB8AC3E}">
        <p14:creationId xmlns:p14="http://schemas.microsoft.com/office/powerpoint/2010/main" val="83600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2F6402-29AE-4B27-84FF-E6533E47DB68}"/>
              </a:ext>
            </a:extLst>
          </p:cNvPr>
          <p:cNvPicPr>
            <a:picLocks noChangeAspect="1"/>
          </p:cNvPicPr>
          <p:nvPr/>
        </p:nvPicPr>
        <p:blipFill>
          <a:blip r:embed="rId3"/>
          <a:stretch>
            <a:fillRect/>
          </a:stretch>
        </p:blipFill>
        <p:spPr>
          <a:xfrm>
            <a:off x="534991" y="2072724"/>
            <a:ext cx="3923809" cy="3438095"/>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4749"/>
            <a:ext cx="12336379"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Memory Bandwidth Utilization.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Breakdown</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Analysis</a:t>
            </a:r>
            <a:r>
              <a:rPr lang="en-US" altLang="zh-CN" b="1"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endParaRPr lang="en-US" altLang="zh-CN" b="1"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b="1"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b="1"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endParaRPr lang="en-US" altLang="zh-CN" b="1"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14CA6D9-3779-4548-AB9C-A1110C5315F7}"/>
              </a:ext>
            </a:extLst>
          </p:cNvPr>
          <p:cNvPicPr>
            <a:picLocks noChangeAspect="1"/>
          </p:cNvPicPr>
          <p:nvPr/>
        </p:nvPicPr>
        <p:blipFill>
          <a:blip r:embed="rId4"/>
          <a:stretch>
            <a:fillRect/>
          </a:stretch>
        </p:blipFill>
        <p:spPr>
          <a:xfrm>
            <a:off x="5088007" y="3069353"/>
            <a:ext cx="4326048" cy="1685147"/>
          </a:xfrm>
          <a:prstGeom prst="rect">
            <a:avLst/>
          </a:prstGeom>
        </p:spPr>
      </p:pic>
    </p:spTree>
    <p:extLst>
      <p:ext uri="{BB962C8B-B14F-4D97-AF65-F5344CB8AC3E}">
        <p14:creationId xmlns:p14="http://schemas.microsoft.com/office/powerpoint/2010/main" val="1577261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HBM-PIM</a:t>
            </a:r>
            <a:r>
              <a:rPr lang="zh-CN" altLang="en-US" b="1" dirty="0">
                <a:latin typeface="黑体" panose="02010609060101010101" pitchFamily="49" charset="-122"/>
                <a:ea typeface="黑体" panose="02010609060101010101" pitchFamily="49" charset="-122"/>
                <a:cs typeface="Times New Roman" panose="02020603050405020304" pitchFamily="18" charset="0"/>
              </a:rPr>
              <a:t>的进一步理解</a:t>
            </a:r>
            <a:r>
              <a:rPr lang="en-US" altLang="zh-CN" b="1" dirty="0">
                <a:latin typeface="黑体" panose="02010609060101010101" pitchFamily="49" charset="-122"/>
                <a:ea typeface="黑体" panose="02010609060101010101" pitchFamily="49" charset="-122"/>
                <a:cs typeface="Times New Roman" panose="02020603050405020304" pitchFamily="18" charset="0"/>
              </a:rPr>
              <a:t> </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TextBox 2"/>
          <p:cNvSpPr txBox="1"/>
          <p:nvPr/>
        </p:nvSpPr>
        <p:spPr>
          <a:xfrm>
            <a:off x="-453005" y="905379"/>
            <a:ext cx="12192000" cy="5355312"/>
          </a:xfrm>
          <a:prstGeom prst="rect">
            <a:avLst/>
          </a:prstGeom>
          <a:noFill/>
        </p:spPr>
        <p:txBody>
          <a:bodyPr wrap="square" rtlCol="0">
            <a:spAutoFit/>
          </a:bodyPr>
          <a:lstStyle/>
          <a:p>
            <a:pPr marL="742950" lvl="1" indent="-285750">
              <a:buSzPct val="1000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How to execute mode change between normal and PIM.</a:t>
            </a: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lvl="1">
              <a:buSzPct val="100000"/>
            </a:pPr>
            <a:endParaRPr lang="en-US" altLang="zh-CN" b="1" dirty="0">
              <a:latin typeface="Times New Roman" panose="02020603050405020304" pitchFamily="18" charset="0"/>
              <a:cs typeface="Times New Roman" panose="02020603050405020304" pitchFamily="18" charset="0"/>
            </a:endParaRPr>
          </a:p>
          <a:p>
            <a:pPr lvl="1">
              <a:buSzPct val="100000"/>
            </a:pPr>
            <a:endParaRPr lang="en-US" altLang="zh-CN" b="1" dirty="0">
              <a:latin typeface="Times New Roman" panose="02020603050405020304" pitchFamily="18" charset="0"/>
              <a:cs typeface="Times New Roman" panose="02020603050405020304" pitchFamily="18" charset="0"/>
            </a:endParaRPr>
          </a:p>
          <a:p>
            <a:pPr lvl="1">
              <a:buSzPct val="100000"/>
            </a:pPr>
            <a:endParaRPr lang="en-US" altLang="zh-CN" b="1"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FIM mode entry can be initiated by a row activate (ACT) command with the 13</a:t>
            </a:r>
            <a:r>
              <a:rPr lang="en-US" altLang="zh-CN" baseline="30000" dirty="0">
                <a:latin typeface="Times New Roman" panose="02020603050405020304" pitchFamily="18" charset="0"/>
                <a:cs typeface="Times New Roman" panose="02020603050405020304" pitchFamily="18" charset="0"/>
              </a:rPr>
              <a:t>th</a:t>
            </a:r>
            <a:r>
              <a:rPr lang="en-US" altLang="zh-CN" dirty="0">
                <a:latin typeface="Times New Roman" panose="02020603050405020304" pitchFamily="18" charset="0"/>
                <a:cs typeface="Times New Roman" panose="02020603050405020304" pitchFamily="18" charset="0"/>
              </a:rPr>
              <a:t> row-address bit high, and exit can be performed by ACT and </a:t>
            </a:r>
            <a:r>
              <a:rPr lang="en-US" altLang="zh-CN" dirty="0" err="1">
                <a:latin typeface="Times New Roman" panose="02020603050405020304" pitchFamily="18" charset="0"/>
                <a:cs typeface="Times New Roman" panose="02020603050405020304" pitchFamily="18" charset="0"/>
              </a:rPr>
              <a:t>precharge</a:t>
            </a:r>
            <a:r>
              <a:rPr lang="en-US" altLang="zh-CN" dirty="0">
                <a:latin typeface="Times New Roman" panose="02020603050405020304" pitchFamily="18" charset="0"/>
                <a:cs typeface="Times New Roman" panose="02020603050405020304" pitchFamily="18" charset="0"/>
              </a:rPr>
              <a:t> (PRE) commands.  </a:t>
            </a:r>
          </a:p>
        </p:txBody>
      </p:sp>
      <p:pic>
        <p:nvPicPr>
          <p:cNvPr id="2" name="图片 1">
            <a:extLst>
              <a:ext uri="{FF2B5EF4-FFF2-40B4-BE49-F238E27FC236}">
                <a16:creationId xmlns:a16="http://schemas.microsoft.com/office/drawing/2014/main" id="{2A6979DD-69EB-4561-BDFE-C879EF66D09A}"/>
              </a:ext>
            </a:extLst>
          </p:cNvPr>
          <p:cNvPicPr>
            <a:picLocks noChangeAspect="1"/>
          </p:cNvPicPr>
          <p:nvPr/>
        </p:nvPicPr>
        <p:blipFill>
          <a:blip r:embed="rId3"/>
          <a:stretch>
            <a:fillRect/>
          </a:stretch>
        </p:blipFill>
        <p:spPr>
          <a:xfrm>
            <a:off x="719606" y="1327350"/>
            <a:ext cx="10752787" cy="4253633"/>
          </a:xfrm>
          <a:prstGeom prst="rect">
            <a:avLst/>
          </a:prstGeom>
        </p:spPr>
      </p:pic>
    </p:spTree>
    <p:extLst>
      <p:ext uri="{BB962C8B-B14F-4D97-AF65-F5344CB8AC3E}">
        <p14:creationId xmlns:p14="http://schemas.microsoft.com/office/powerpoint/2010/main" val="3389322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HBM-PIM</a:t>
            </a:r>
            <a:r>
              <a:rPr lang="zh-CN" altLang="en-US" b="1" dirty="0">
                <a:latin typeface="黑体" panose="02010609060101010101" pitchFamily="49" charset="-122"/>
                <a:ea typeface="黑体" panose="02010609060101010101" pitchFamily="49" charset="-122"/>
                <a:cs typeface="Times New Roman" panose="02020603050405020304" pitchFamily="18" charset="0"/>
              </a:rPr>
              <a:t>的进一步理解</a:t>
            </a:r>
            <a:r>
              <a:rPr lang="en-US" altLang="zh-CN" b="1" dirty="0">
                <a:latin typeface="黑体" panose="02010609060101010101" pitchFamily="49" charset="-122"/>
                <a:ea typeface="黑体" panose="02010609060101010101" pitchFamily="49" charset="-122"/>
                <a:cs typeface="Times New Roman" panose="02020603050405020304" pitchFamily="18" charset="0"/>
              </a:rPr>
              <a:t> </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TextBox 2"/>
          <p:cNvSpPr txBox="1"/>
          <p:nvPr/>
        </p:nvSpPr>
        <p:spPr>
          <a:xfrm>
            <a:off x="-453005" y="905379"/>
            <a:ext cx="12192000" cy="4801314"/>
          </a:xfrm>
          <a:prstGeom prst="rect">
            <a:avLst/>
          </a:prstGeom>
          <a:noFill/>
        </p:spPr>
        <p:txBody>
          <a:bodyPr wrap="square" rtlCol="0">
            <a:spAutoFit/>
          </a:bodyPr>
          <a:lstStyle/>
          <a:p>
            <a:pPr marL="742950" lvl="1" indent="-285750">
              <a:buSzPct val="1000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How to execute mode change between normal and PIM.</a:t>
            </a: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lvl="1">
              <a:buSzPct val="100000"/>
            </a:pPr>
            <a:endParaRPr lang="en-US" altLang="zh-CN" b="1"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FIM mode entry can be initiated by a row activate (ACT) command with the 13</a:t>
            </a:r>
            <a:r>
              <a:rPr lang="en-US" altLang="zh-CN" baseline="30000" dirty="0">
                <a:latin typeface="Times New Roman" panose="02020603050405020304" pitchFamily="18" charset="0"/>
                <a:cs typeface="Times New Roman" panose="02020603050405020304" pitchFamily="18" charset="0"/>
              </a:rPr>
              <a:t>th</a:t>
            </a:r>
            <a:r>
              <a:rPr lang="en-US" altLang="zh-CN" dirty="0">
                <a:latin typeface="Times New Roman" panose="02020603050405020304" pitchFamily="18" charset="0"/>
                <a:cs typeface="Times New Roman" panose="02020603050405020304" pitchFamily="18" charset="0"/>
              </a:rPr>
              <a:t> row-address bit high, and exit can be performed by ACT and </a:t>
            </a:r>
            <a:r>
              <a:rPr lang="en-US" altLang="zh-CN" dirty="0" err="1">
                <a:latin typeface="Times New Roman" panose="02020603050405020304" pitchFamily="18" charset="0"/>
                <a:cs typeface="Times New Roman" panose="02020603050405020304" pitchFamily="18" charset="0"/>
              </a:rPr>
              <a:t>precharge</a:t>
            </a:r>
            <a:r>
              <a:rPr lang="en-US" altLang="zh-CN" dirty="0">
                <a:latin typeface="Times New Roman" panose="02020603050405020304" pitchFamily="18" charset="0"/>
                <a:cs typeface="Times New Roman" panose="02020603050405020304" pitchFamily="18" charset="0"/>
              </a:rPr>
              <a:t> (PRE) commands.  </a:t>
            </a:r>
          </a:p>
        </p:txBody>
      </p:sp>
      <p:pic>
        <p:nvPicPr>
          <p:cNvPr id="5" name="图片 4">
            <a:extLst>
              <a:ext uri="{FF2B5EF4-FFF2-40B4-BE49-F238E27FC236}">
                <a16:creationId xmlns:a16="http://schemas.microsoft.com/office/drawing/2014/main" id="{92120844-A597-45D1-B6AE-25B9D01B11D3}"/>
              </a:ext>
            </a:extLst>
          </p:cNvPr>
          <p:cNvPicPr>
            <a:picLocks noChangeAspect="1"/>
          </p:cNvPicPr>
          <p:nvPr/>
        </p:nvPicPr>
        <p:blipFill>
          <a:blip r:embed="rId3"/>
          <a:stretch>
            <a:fillRect/>
          </a:stretch>
        </p:blipFill>
        <p:spPr>
          <a:xfrm>
            <a:off x="2902591" y="1240857"/>
            <a:ext cx="6355567" cy="3896568"/>
          </a:xfrm>
          <a:prstGeom prst="rect">
            <a:avLst/>
          </a:prstGeom>
        </p:spPr>
      </p:pic>
    </p:spTree>
    <p:extLst>
      <p:ext uri="{BB962C8B-B14F-4D97-AF65-F5344CB8AC3E}">
        <p14:creationId xmlns:p14="http://schemas.microsoft.com/office/powerpoint/2010/main" val="253083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HBM-PIM</a:t>
            </a:r>
            <a:r>
              <a:rPr lang="zh-CN" altLang="en-US" b="1" dirty="0">
                <a:latin typeface="黑体" panose="02010609060101010101" pitchFamily="49" charset="-122"/>
                <a:ea typeface="黑体" panose="02010609060101010101" pitchFamily="49" charset="-122"/>
                <a:cs typeface="Times New Roman" panose="02020603050405020304" pitchFamily="18" charset="0"/>
              </a:rPr>
              <a:t>的进一步理解</a:t>
            </a:r>
            <a:r>
              <a:rPr lang="en-US" altLang="zh-CN" b="1" dirty="0">
                <a:latin typeface="黑体" panose="02010609060101010101" pitchFamily="49" charset="-122"/>
                <a:ea typeface="黑体" panose="02010609060101010101" pitchFamily="49" charset="-122"/>
                <a:cs typeface="Times New Roman" panose="02020603050405020304" pitchFamily="18" charset="0"/>
              </a:rPr>
              <a:t> </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TextBox 2"/>
          <p:cNvSpPr txBox="1"/>
          <p:nvPr/>
        </p:nvSpPr>
        <p:spPr>
          <a:xfrm>
            <a:off x="-453005" y="905379"/>
            <a:ext cx="12192000" cy="6740307"/>
          </a:xfrm>
          <a:prstGeom prst="rect">
            <a:avLst/>
          </a:prstGeom>
          <a:noFill/>
        </p:spPr>
        <p:txBody>
          <a:bodyPr wrap="square" rtlCol="0">
            <a:spAutoFit/>
          </a:bodyPr>
          <a:lstStyle/>
          <a:p>
            <a:pPr marL="742950" lvl="1" indent="-285750">
              <a:buSzPct val="1000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How to write initial instruction and operand to PCU.</a:t>
            </a: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lvl="1">
              <a:buSzPct val="100000"/>
            </a:pPr>
            <a:endParaRPr lang="en-US" altLang="zh-CN" b="1"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PIM mode, configuration, general, command scalar registers are mapped to specific reserved memory addresses that can be accessed by standard DRAM commands.</a:t>
            </a: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PIM memory manager governs the memory allocated by the PIM device driver, and stores not only generated PIM microkernel code (or CRF commands) but also the operand data in cache area for later use by traditional DRAM write instruction. </a:t>
            </a: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The PIM executor configures and invokes a PIM kernel.</a:t>
            </a: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lvl="1">
              <a:buSzPct val="100000"/>
            </a:pPr>
            <a:endParaRPr lang="en-US" altLang="zh-CN" b="1" dirty="0">
              <a:latin typeface="Times New Roman" panose="02020603050405020304" pitchFamily="18" charset="0"/>
              <a:cs typeface="Times New Roman" panose="02020603050405020304" pitchFamily="18" charset="0"/>
            </a:endParaRPr>
          </a:p>
          <a:p>
            <a:pPr lvl="1">
              <a:buSzPct val="100000"/>
            </a:pPr>
            <a:r>
              <a:rPr lang="en-US" altLang="zh-CN" b="1" dirty="0">
                <a:latin typeface="Times New Roman" panose="02020603050405020304" pitchFamily="18" charset="0"/>
                <a:cs typeface="Times New Roman" panose="02020603050405020304" pitchFamily="18" charset="0"/>
              </a:rPr>
              <a:t>	</a:t>
            </a:r>
          </a:p>
        </p:txBody>
      </p:sp>
      <p:pic>
        <p:nvPicPr>
          <p:cNvPr id="5" name="图片 4">
            <a:extLst>
              <a:ext uri="{FF2B5EF4-FFF2-40B4-BE49-F238E27FC236}">
                <a16:creationId xmlns:a16="http://schemas.microsoft.com/office/drawing/2014/main" id="{92120844-A597-45D1-B6AE-25B9D01B11D3}"/>
              </a:ext>
            </a:extLst>
          </p:cNvPr>
          <p:cNvPicPr>
            <a:picLocks noChangeAspect="1"/>
          </p:cNvPicPr>
          <p:nvPr/>
        </p:nvPicPr>
        <p:blipFill>
          <a:blip r:embed="rId3"/>
          <a:stretch>
            <a:fillRect/>
          </a:stretch>
        </p:blipFill>
        <p:spPr>
          <a:xfrm>
            <a:off x="5567739" y="934026"/>
            <a:ext cx="6355567" cy="3896568"/>
          </a:xfrm>
          <a:prstGeom prst="rect">
            <a:avLst/>
          </a:prstGeom>
        </p:spPr>
      </p:pic>
      <p:pic>
        <p:nvPicPr>
          <p:cNvPr id="2" name="图片 1">
            <a:extLst>
              <a:ext uri="{FF2B5EF4-FFF2-40B4-BE49-F238E27FC236}">
                <a16:creationId xmlns:a16="http://schemas.microsoft.com/office/drawing/2014/main" id="{4AB0FD4F-9EB1-4EDE-BC9D-CAC5AE2C9DF2}"/>
              </a:ext>
            </a:extLst>
          </p:cNvPr>
          <p:cNvPicPr>
            <a:picLocks noChangeAspect="1"/>
          </p:cNvPicPr>
          <p:nvPr/>
        </p:nvPicPr>
        <p:blipFill>
          <a:blip r:embed="rId4"/>
          <a:stretch>
            <a:fillRect/>
          </a:stretch>
        </p:blipFill>
        <p:spPr>
          <a:xfrm>
            <a:off x="453005" y="1419917"/>
            <a:ext cx="4889934" cy="2921822"/>
          </a:xfrm>
          <a:prstGeom prst="rect">
            <a:avLst/>
          </a:prstGeom>
        </p:spPr>
      </p:pic>
    </p:spTree>
    <p:extLst>
      <p:ext uri="{BB962C8B-B14F-4D97-AF65-F5344CB8AC3E}">
        <p14:creationId xmlns:p14="http://schemas.microsoft.com/office/powerpoint/2010/main" val="84058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DCA9CB-C9B1-4B63-8B41-804B292E5AB6}"/>
              </a:ext>
            </a:extLst>
          </p:cNvPr>
          <p:cNvPicPr>
            <a:picLocks noChangeAspect="1"/>
          </p:cNvPicPr>
          <p:nvPr/>
        </p:nvPicPr>
        <p:blipFill>
          <a:blip r:embed="rId3"/>
          <a:stretch>
            <a:fillRect/>
          </a:stretch>
        </p:blipFill>
        <p:spPr>
          <a:xfrm>
            <a:off x="3179427" y="1158694"/>
            <a:ext cx="5833145" cy="3571983"/>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HBM-PIM</a:t>
            </a:r>
            <a:r>
              <a:rPr lang="zh-CN" altLang="en-US" b="1" dirty="0">
                <a:latin typeface="黑体" panose="02010609060101010101" pitchFamily="49" charset="-122"/>
                <a:ea typeface="黑体" panose="02010609060101010101" pitchFamily="49" charset="-122"/>
                <a:cs typeface="Times New Roman" panose="02020603050405020304" pitchFamily="18" charset="0"/>
              </a:rPr>
              <a:t>的进一步理解</a:t>
            </a:r>
            <a:r>
              <a:rPr lang="en-US" altLang="zh-CN" b="1" dirty="0">
                <a:latin typeface="黑体" panose="02010609060101010101" pitchFamily="49" charset="-122"/>
                <a:ea typeface="黑体" panose="02010609060101010101" pitchFamily="49" charset="-122"/>
                <a:cs typeface="Times New Roman" panose="02020603050405020304" pitchFamily="18" charset="0"/>
              </a:rPr>
              <a:t> </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TextBox 2"/>
          <p:cNvSpPr txBox="1"/>
          <p:nvPr/>
        </p:nvSpPr>
        <p:spPr>
          <a:xfrm>
            <a:off x="-453005" y="905379"/>
            <a:ext cx="12192000" cy="4801314"/>
          </a:xfrm>
          <a:prstGeom prst="rect">
            <a:avLst/>
          </a:prstGeom>
          <a:noFill/>
        </p:spPr>
        <p:txBody>
          <a:bodyPr wrap="square" rtlCol="0">
            <a:spAutoFit/>
          </a:bodyPr>
          <a:lstStyle/>
          <a:p>
            <a:pPr marL="742950" lvl="1" indent="-285750">
              <a:buSzPct val="1000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Why there is an All Band mode.</a:t>
            </a: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1200150" lvl="2" indent="-285750">
              <a:buSzPct val="10000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When in AB-PIM mode the instruction like read/write from host indicate the local address link to the PCU.</a:t>
            </a:r>
          </a:p>
          <a:p>
            <a:pPr marL="1200150" lvl="2" indent="-285750">
              <a:buSzPct val="10000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So the read/write command can’t send the host data(like CFR instructions) to PIM CONF region to every bank.</a:t>
            </a:r>
          </a:p>
          <a:p>
            <a:pPr marL="1200150" lvl="2" indent="-285750">
              <a:buSzPct val="10000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So enter the All Bank mode and write the CRF instruction to the PIM CONF to the PIM CONF of all bank in a </a:t>
            </a:r>
            <a:r>
              <a:rPr lang="en-US" altLang="zh-CN" dirty="0" err="1">
                <a:latin typeface="Times New Roman" panose="02020603050405020304" pitchFamily="18" charset="0"/>
                <a:cs typeface="Times New Roman" panose="02020603050405020304" pitchFamily="18" charset="0"/>
              </a:rPr>
              <a:t>pCH</a:t>
            </a:r>
            <a:r>
              <a:rPr lang="en-US" altLang="zh-C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86866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DCA9CB-C9B1-4B63-8B41-804B292E5AB6}"/>
              </a:ext>
            </a:extLst>
          </p:cNvPr>
          <p:cNvPicPr>
            <a:picLocks noChangeAspect="1"/>
          </p:cNvPicPr>
          <p:nvPr/>
        </p:nvPicPr>
        <p:blipFill>
          <a:blip r:embed="rId3"/>
          <a:stretch>
            <a:fillRect/>
          </a:stretch>
        </p:blipFill>
        <p:spPr>
          <a:xfrm>
            <a:off x="2629984" y="981861"/>
            <a:ext cx="6026022" cy="3690093"/>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HBM-PIM</a:t>
            </a:r>
            <a:r>
              <a:rPr lang="zh-CN" altLang="en-US" b="1" dirty="0">
                <a:latin typeface="黑体" panose="02010609060101010101" pitchFamily="49" charset="-122"/>
                <a:ea typeface="黑体" panose="02010609060101010101" pitchFamily="49" charset="-122"/>
                <a:cs typeface="Times New Roman" panose="02020603050405020304" pitchFamily="18" charset="0"/>
              </a:rPr>
              <a:t>的进一步理解</a:t>
            </a:r>
            <a:r>
              <a:rPr lang="en-US" altLang="zh-CN" b="1" dirty="0">
                <a:latin typeface="黑体" panose="02010609060101010101" pitchFamily="49" charset="-122"/>
                <a:ea typeface="黑体" panose="02010609060101010101" pitchFamily="49" charset="-122"/>
                <a:cs typeface="Times New Roman" panose="02020603050405020304" pitchFamily="18" charset="0"/>
              </a:rPr>
              <a:t> </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TextBox 2"/>
          <p:cNvSpPr txBox="1"/>
          <p:nvPr/>
        </p:nvSpPr>
        <p:spPr>
          <a:xfrm>
            <a:off x="-453005" y="905379"/>
            <a:ext cx="12192000" cy="5355312"/>
          </a:xfrm>
          <a:prstGeom prst="rect">
            <a:avLst/>
          </a:prstGeom>
          <a:noFill/>
        </p:spPr>
        <p:txBody>
          <a:bodyPr wrap="square" rtlCol="0">
            <a:spAutoFit/>
          </a:bodyPr>
          <a:lstStyle/>
          <a:p>
            <a:pPr marL="742950" lvl="1" indent="-285750">
              <a:buSzPct val="1000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Reserved Memory for PIM &amp; Normal Memory Space.</a:t>
            </a: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SzPct val="10000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lvl="1">
              <a:buSzPct val="100000"/>
            </a:pPr>
            <a:endParaRPr lang="en-US" altLang="zh-CN" b="1" dirty="0">
              <a:latin typeface="Times New Roman" panose="02020603050405020304" pitchFamily="18" charset="0"/>
              <a:cs typeface="Times New Roman" panose="02020603050405020304" pitchFamily="18" charset="0"/>
            </a:endParaRPr>
          </a:p>
          <a:p>
            <a:pPr lvl="1">
              <a:buSzPct val="100000"/>
            </a:pPr>
            <a:endParaRPr lang="en-US" altLang="zh-CN" b="1" dirty="0">
              <a:latin typeface="Times New Roman" panose="02020603050405020304" pitchFamily="18" charset="0"/>
              <a:cs typeface="Times New Roman" panose="02020603050405020304" pitchFamily="18" charset="0"/>
            </a:endParaRP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 bank can be configured to PIM mode and normal mode and no matter what mode banks are in the memory space is </a:t>
            </a:r>
            <a:r>
              <a:rPr lang="en-US" altLang="zh-CN" dirty="0" err="1">
                <a:latin typeface="Times New Roman" panose="02020603050405020304" pitchFamily="18" charset="0"/>
                <a:cs typeface="Times New Roman" panose="02020603050405020304" pitchFamily="18" charset="0"/>
              </a:rPr>
              <a:t>uncached</a:t>
            </a:r>
            <a:r>
              <a:rPr lang="en-US" altLang="zh-CN" dirty="0">
                <a:latin typeface="Times New Roman" panose="02020603050405020304" pitchFamily="18" charset="0"/>
                <a:cs typeface="Times New Roman" panose="02020603050405020304" pitchFamily="18" charset="0"/>
              </a:rPr>
              <a:t> to ensure the command from host can cache the PIM core.</a:t>
            </a:r>
          </a:p>
          <a:p>
            <a:pPr lvl="2">
              <a:buSzPct val="60000"/>
            </a:pPr>
            <a:endParaRPr lang="en-US" altLang="zh-CN"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3886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D2A6DC-C9C4-4BD6-B314-2C37B9478D15}"/>
              </a:ext>
            </a:extLst>
          </p:cNvPr>
          <p:cNvPicPr>
            <a:picLocks noChangeAspect="1"/>
          </p:cNvPicPr>
          <p:nvPr/>
        </p:nvPicPr>
        <p:blipFill>
          <a:blip r:embed="rId3"/>
          <a:stretch>
            <a:fillRect/>
          </a:stretch>
        </p:blipFill>
        <p:spPr>
          <a:xfrm>
            <a:off x="7931872" y="1828798"/>
            <a:ext cx="4035024" cy="4586183"/>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HBM-PIM</a:t>
            </a:r>
            <a:r>
              <a:rPr lang="en-US" altLang="zh-CN" b="1" dirty="0">
                <a:latin typeface="黑体" panose="02010609060101010101" pitchFamily="49" charset="-122"/>
                <a:ea typeface="黑体" panose="02010609060101010101" pitchFamily="49" charset="-122"/>
                <a:cs typeface="Times New Roman" panose="02020603050405020304" pitchFamily="18" charset="0"/>
              </a:rPr>
              <a:t> </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TextBox 2"/>
          <p:cNvSpPr txBox="1"/>
          <p:nvPr/>
        </p:nvSpPr>
        <p:spPr>
          <a:xfrm>
            <a:off x="-453006" y="905379"/>
            <a:ext cx="12645005" cy="2862322"/>
          </a:xfrm>
          <a:prstGeom prst="rect">
            <a:avLst/>
          </a:prstGeom>
          <a:noFill/>
        </p:spPr>
        <p:txBody>
          <a:bodyPr wrap="square" rtlCol="0">
            <a:spAutoFit/>
          </a:bodyPr>
          <a:lstStyle/>
          <a:p>
            <a:pPr marL="742950" lvl="1" indent="-285750">
              <a:buSzPct val="1000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What can we do to further improve the performance of PIM-HBM system.</a:t>
            </a: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There are 2GB PIM memory die and 4GB normal memory die</a:t>
            </a:r>
            <a:r>
              <a:rPr lang="en-US" altLang="zh-CN" b="1" dirty="0">
                <a:latin typeface="Times New Roman" panose="02020603050405020304" pitchFamily="18" charset="0"/>
                <a:cs typeface="Times New Roman" panose="02020603050405020304" pitchFamily="18" charset="0"/>
              </a:rPr>
              <a:t>.</a:t>
            </a: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2GB PIM die are </a:t>
            </a:r>
            <a:r>
              <a:rPr lang="en-US" altLang="zh-CN" dirty="0" err="1">
                <a:latin typeface="Times New Roman" panose="02020603050405020304" pitchFamily="18" charset="0"/>
                <a:cs typeface="Times New Roman" panose="02020603050405020304" pitchFamily="18" charset="0"/>
              </a:rPr>
              <a:t>uncached</a:t>
            </a:r>
            <a:r>
              <a:rPr lang="en-US" altLang="zh-CN" dirty="0">
                <a:latin typeface="Times New Roman" panose="02020603050405020304" pitchFamily="18" charset="0"/>
                <a:cs typeface="Times New Roman" panose="02020603050405020304" pitchFamily="18" charset="0"/>
              </a:rPr>
              <a:t> whether it is in PIM memory space and Normal memory space and the characteristic of </a:t>
            </a:r>
            <a:r>
              <a:rPr lang="en-US" altLang="zh-CN" dirty="0" err="1">
                <a:latin typeface="Times New Roman" panose="02020603050405020304" pitchFamily="18" charset="0"/>
                <a:cs typeface="Times New Roman" panose="02020603050405020304" pitchFamily="18" charset="0"/>
              </a:rPr>
              <a:t>uncached</a:t>
            </a:r>
            <a:r>
              <a:rPr lang="en-US" altLang="zh-CN" dirty="0">
                <a:latin typeface="Times New Roman" panose="02020603050405020304" pitchFamily="18" charset="0"/>
                <a:cs typeface="Times New Roman" panose="02020603050405020304" pitchFamily="18" charset="0"/>
              </a:rPr>
              <a:t> degrade the GPU performance, so can we transports the data from PIM die to normal die then the data can be cached.</a:t>
            </a:r>
          </a:p>
          <a:p>
            <a:pPr marL="1657350" lvl="3"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Data locality.</a:t>
            </a:r>
          </a:p>
          <a:p>
            <a:pPr marL="1657350" lvl="3"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Data movement between PIM die and normal die.</a:t>
            </a:r>
          </a:p>
          <a:p>
            <a:pPr marL="1657350" lvl="3" indent="-285750">
              <a:buSzPct val="6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Data dependency.</a:t>
            </a:r>
          </a:p>
          <a:p>
            <a:pPr marL="742950" lvl="1"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867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work—Background</a:t>
            </a:r>
            <a:endParaRPr lang="zh-CN" altLang="en-US"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6440596-74F3-479C-9141-29469A27AE96}"/>
              </a:ext>
            </a:extLst>
          </p:cNvPr>
          <p:cNvPicPr>
            <a:picLocks noChangeAspect="1"/>
          </p:cNvPicPr>
          <p:nvPr/>
        </p:nvPicPr>
        <p:blipFill>
          <a:blip r:embed="rId3"/>
          <a:stretch>
            <a:fillRect/>
          </a:stretch>
        </p:blipFill>
        <p:spPr>
          <a:xfrm>
            <a:off x="8111970" y="1782542"/>
            <a:ext cx="4080030" cy="4548033"/>
          </a:xfrm>
          <a:prstGeom prst="rect">
            <a:avLst/>
          </a:prstGeom>
        </p:spPr>
      </p:pic>
      <p:sp>
        <p:nvSpPr>
          <p:cNvPr id="7" name="TextBox 2">
            <a:extLst>
              <a:ext uri="{FF2B5EF4-FFF2-40B4-BE49-F238E27FC236}">
                <a16:creationId xmlns:a16="http://schemas.microsoft.com/office/drawing/2014/main" id="{8162F25D-06D1-4B6F-A080-37ABF56ED68C}"/>
              </a:ext>
            </a:extLst>
          </p:cNvPr>
          <p:cNvSpPr txBox="1"/>
          <p:nvPr/>
        </p:nvSpPr>
        <p:spPr>
          <a:xfrm>
            <a:off x="0" y="905379"/>
            <a:ext cx="12192000"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err="1">
                <a:latin typeface="Times New Roman" panose="02020603050405020304" pitchFamily="18" charset="0"/>
                <a:cs typeface="Times New Roman" panose="02020603050405020304" pitchFamily="18" charset="0"/>
              </a:rPr>
              <a:t>Ethash</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algorithm.</a:t>
            </a: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Ethash</a:t>
            </a:r>
            <a:r>
              <a:rPr lang="en-US" altLang="zh-CN" dirty="0">
                <a:latin typeface="Times New Roman" panose="02020603050405020304" pitchFamily="18" charset="0"/>
                <a:cs typeface="Times New Roman" panose="02020603050405020304" pitchFamily="18" charset="0"/>
              </a:rPr>
              <a:t> try to find a nonce that generated a satisfied hash value output which is less than a predefined precision.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To test every nonce:</a:t>
            </a:r>
          </a:p>
          <a:p>
            <a:pPr marL="1200150" lvl="2"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Firstly generate a seed using the SHA3-512.</a:t>
            </a:r>
          </a:p>
          <a:p>
            <a:pPr marL="1200150" lvl="2"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Then begin memory fetching in each step of calculation in the mix phase.</a:t>
            </a:r>
          </a:p>
          <a:p>
            <a:pPr marL="1200150" lvl="2"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FNV hash function is used for mixing the intermediate result with the newly</a:t>
            </a:r>
          </a:p>
          <a:p>
            <a:pPr lvl="2"/>
            <a:r>
              <a:rPr lang="en-US" altLang="zh-CN" dirty="0">
                <a:latin typeface="Times New Roman" panose="02020603050405020304" pitchFamily="18" charset="0"/>
                <a:cs typeface="Times New Roman" panose="02020603050405020304" pitchFamily="18" charset="0"/>
              </a:rPr>
              <a:t>fetched memory data.</a:t>
            </a:r>
          </a:p>
          <a:p>
            <a:pPr marL="1200150" lvl="2" indent="-285750">
              <a:buSzPct val="10000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Each memory fetching address is determined by the previous mixing result.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FNV hash produces pseudo-randomized and non-predictable address that have</a:t>
            </a:r>
          </a:p>
          <a:p>
            <a:pPr lvl="1">
              <a:buSzPct val="100000"/>
            </a:pPr>
            <a:r>
              <a:rPr lang="en-US" altLang="zh-CN" dirty="0">
                <a:latin typeface="Times New Roman" panose="02020603050405020304" pitchFamily="18" charset="0"/>
                <a:cs typeface="Times New Roman" panose="02020603050405020304" pitchFamily="18" charset="0"/>
              </a:rPr>
              <a:t>no locality which is memory intensive.</a:t>
            </a:r>
          </a:p>
          <a:p>
            <a:endParaRPr lang="en-US"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951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work—Problem</a:t>
            </a:r>
            <a:endParaRPr lang="zh-CN" altLang="en-US" b="1" dirty="0">
              <a:latin typeface="Times New Roman" panose="02020603050405020304" pitchFamily="18" charset="0"/>
              <a:cs typeface="Times New Roman" panose="02020603050405020304" pitchFamily="18" charset="0"/>
            </a:endParaRPr>
          </a:p>
        </p:txBody>
      </p:sp>
      <p:sp>
        <p:nvSpPr>
          <p:cNvPr id="7" name="TextBox 2">
            <a:extLst>
              <a:ext uri="{FF2B5EF4-FFF2-40B4-BE49-F238E27FC236}">
                <a16:creationId xmlns:a16="http://schemas.microsoft.com/office/drawing/2014/main" id="{B82A24CE-AA5A-4088-9F87-1C593C56723D}"/>
              </a:ext>
            </a:extLst>
          </p:cNvPr>
          <p:cNvSpPr txBox="1"/>
          <p:nvPr/>
        </p:nvSpPr>
        <p:spPr>
          <a:xfrm>
            <a:off x="0" y="918140"/>
            <a:ext cx="12192000" cy="6740307"/>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widely-used GPU-only </a:t>
            </a:r>
            <a:r>
              <a:rPr lang="en-US" altLang="zh-CN" b="1" dirty="0" err="1">
                <a:latin typeface="Times New Roman" panose="02020603050405020304" pitchFamily="18" charset="0"/>
                <a:cs typeface="Times New Roman" panose="02020603050405020304" pitchFamily="18" charset="0"/>
              </a:rPr>
              <a:t>PoW</a:t>
            </a:r>
            <a:r>
              <a:rPr lang="en-US" altLang="zh-CN" b="1" dirty="0">
                <a:latin typeface="Times New Roman" panose="02020603050405020304" pitchFamily="18" charset="0"/>
                <a:cs typeface="Times New Roman" panose="02020603050405020304" pitchFamily="18" charset="0"/>
              </a:rPr>
              <a:t> solution, cannot fully exploit memory bandwidth due to memory channel conflict caused by huge amount of randomized memory accesses issued by the memory-intensive </a:t>
            </a:r>
            <a:r>
              <a:rPr lang="en-US" altLang="zh-CN" b="1" dirty="0" err="1">
                <a:latin typeface="Times New Roman" panose="02020603050405020304" pitchFamily="18" charset="0"/>
                <a:cs typeface="Times New Roman" panose="02020603050405020304" pitchFamily="18" charset="0"/>
              </a:rPr>
              <a:t>PoW</a:t>
            </a:r>
            <a:r>
              <a:rPr lang="en-US" altLang="zh-CN" b="1" dirty="0">
                <a:latin typeface="Times New Roman" panose="02020603050405020304" pitchFamily="18" charset="0"/>
                <a:cs typeface="Times New Roman" panose="02020603050405020304" pitchFamily="18" charset="0"/>
              </a:rPr>
              <a:t> algorithms.</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p>
        </p:txBody>
      </p:sp>
      <p:pic>
        <p:nvPicPr>
          <p:cNvPr id="3" name="图片 2">
            <a:extLst>
              <a:ext uri="{FF2B5EF4-FFF2-40B4-BE49-F238E27FC236}">
                <a16:creationId xmlns:a16="http://schemas.microsoft.com/office/drawing/2014/main" id="{F63EBA45-1FFD-45BF-AF67-AE58BD03D0D1}"/>
              </a:ext>
            </a:extLst>
          </p:cNvPr>
          <p:cNvPicPr>
            <a:picLocks noChangeAspect="1"/>
          </p:cNvPicPr>
          <p:nvPr/>
        </p:nvPicPr>
        <p:blipFill>
          <a:blip r:embed="rId3"/>
          <a:stretch>
            <a:fillRect/>
          </a:stretch>
        </p:blipFill>
        <p:spPr>
          <a:xfrm>
            <a:off x="751845" y="1719699"/>
            <a:ext cx="10145060" cy="3062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work—Problem</a:t>
            </a:r>
            <a:endParaRPr lang="zh-CN"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2">
                <a:extLst>
                  <a:ext uri="{FF2B5EF4-FFF2-40B4-BE49-F238E27FC236}">
                    <a16:creationId xmlns:a16="http://schemas.microsoft.com/office/drawing/2014/main" id="{B82A24CE-AA5A-4088-9F87-1C593C56723D}"/>
                  </a:ext>
                </a:extLst>
              </p:cNvPr>
              <p:cNvSpPr txBox="1"/>
              <p:nvPr/>
            </p:nvSpPr>
            <p:spPr>
              <a:xfrm>
                <a:off x="0" y="918140"/>
                <a:ext cx="12192000" cy="630666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PIM is promising scheme with it’s high bandwidth but with the increased memory requirement but simply offloading the </a:t>
                </a:r>
                <a:r>
                  <a:rPr lang="en-US" altLang="zh-CN" b="1" dirty="0" err="1">
                    <a:latin typeface="Times New Roman" panose="02020603050405020304" pitchFamily="18" charset="0"/>
                    <a:cs typeface="Times New Roman" panose="02020603050405020304" pitchFamily="18" charset="0"/>
                  </a:rPr>
                  <a:t>PoW</a:t>
                </a:r>
                <a:r>
                  <a:rPr lang="en-US" altLang="zh-CN" b="1" dirty="0">
                    <a:latin typeface="Times New Roman" panose="02020603050405020304" pitchFamily="18" charset="0"/>
                    <a:cs typeface="Times New Roman" panose="02020603050405020304" pitchFamily="18" charset="0"/>
                  </a:rPr>
                  <a:t> computation to PIM cannot effectively speed up the </a:t>
                </a:r>
                <a:r>
                  <a:rPr lang="en-US" altLang="zh-CN" b="1" dirty="0" err="1">
                    <a:latin typeface="Times New Roman" panose="02020603050405020304" pitchFamily="18" charset="0"/>
                    <a:cs typeface="Times New Roman" panose="02020603050405020304" pitchFamily="18" charset="0"/>
                  </a:rPr>
                  <a:t>PoW</a:t>
                </a:r>
                <a:r>
                  <a:rPr lang="en-US" altLang="zh-CN" b="1" dirty="0">
                    <a:latin typeface="Times New Roman" panose="02020603050405020304" pitchFamily="18" charset="0"/>
                    <a:cs typeface="Times New Roman" panose="02020603050405020304" pitchFamily="18" charset="0"/>
                  </a:rPr>
                  <a:t> anymore.</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HBM-PIM storage capacity is 6GB,each channel is 384 MB, due to the dispersion of memory accesses, more than 90% of data accesses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4500</m:t>
                        </m:r>
                        <m:r>
                          <a:rPr lang="en-US" altLang="zh-CN" b="0" i="1" smtClean="0">
                            <a:latin typeface="Cambria Math" panose="02040503050406030204" pitchFamily="18" charset="0"/>
                          </a:rPr>
                          <m:t>𝑀𝐵</m:t>
                        </m:r>
                        <m:r>
                          <a:rPr lang="en-US" altLang="zh-CN" b="0" i="1" smtClean="0">
                            <a:latin typeface="Cambria Math" panose="02040503050406030204" pitchFamily="18" charset="0"/>
                          </a:rPr>
                          <m:t>−384</m:t>
                        </m:r>
                        <m:r>
                          <a:rPr lang="en-US" altLang="zh-CN" b="0" i="1" smtClean="0">
                            <a:latin typeface="Cambria Math" panose="02040503050406030204" pitchFamily="18" charset="0"/>
                          </a:rPr>
                          <m:t>𝑀𝐵</m:t>
                        </m:r>
                      </m:num>
                      <m:den>
                        <m:r>
                          <a:rPr lang="en-US" altLang="zh-CN" b="0" i="1" smtClean="0">
                            <a:latin typeface="Cambria Math" panose="02040503050406030204" pitchFamily="18" charset="0"/>
                          </a:rPr>
                          <m:t>4500</m:t>
                        </m:r>
                        <m:r>
                          <a:rPr lang="en-US" altLang="zh-CN" b="0" i="1" smtClean="0">
                            <a:latin typeface="Cambria Math" panose="02040503050406030204" pitchFamily="18" charset="0"/>
                          </a:rPr>
                          <m:t>𝑀𝐵</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91.5%</m:t>
                    </m:r>
                  </m:oMath>
                </a14:m>
                <a:r>
                  <a:rPr lang="en-US" altLang="zh-CN" dirty="0">
                    <a:latin typeface="Times New Roman" panose="02020603050405020304" pitchFamily="18" charset="0"/>
                    <a:cs typeface="Times New Roman" panose="02020603050405020304" pitchFamily="18" charset="0"/>
                  </a:rPr>
                  <a:t>) will involve another channel, which needs help from GPU cores. </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GPU cores need extra memory bandwidth to issue control commands to PCU cores, which makes it even less efficient than GPU-only implementation. </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p:txBody>
          </p:sp>
        </mc:Choice>
        <mc:Fallback xmlns="">
          <p:sp>
            <p:nvSpPr>
              <p:cNvPr id="7" name="TextBox 2">
                <a:extLst>
                  <a:ext uri="{FF2B5EF4-FFF2-40B4-BE49-F238E27FC236}">
                    <a16:creationId xmlns:a16="http://schemas.microsoft.com/office/drawing/2014/main" id="{B82A24CE-AA5A-4088-9F87-1C593C56723D}"/>
                  </a:ext>
                </a:extLst>
              </p:cNvPr>
              <p:cNvSpPr txBox="1">
                <a:spLocks noRot="1" noChangeAspect="1" noMove="1" noResize="1" noEditPoints="1" noAdjustHandles="1" noChangeArrowheads="1" noChangeShapeType="1" noTextEdit="1"/>
              </p:cNvSpPr>
              <p:nvPr/>
            </p:nvSpPr>
            <p:spPr>
              <a:xfrm>
                <a:off x="0" y="918140"/>
                <a:ext cx="12192000" cy="6306663"/>
              </a:xfrm>
              <a:prstGeom prst="rect">
                <a:avLst/>
              </a:prstGeom>
              <a:blipFill>
                <a:blip r:embed="rId3"/>
                <a:stretch>
                  <a:fillRect l="-300" t="-580" r="-15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F36EF05A-E067-4FDB-8B22-8E2D2EFC616A}"/>
              </a:ext>
            </a:extLst>
          </p:cNvPr>
          <p:cNvPicPr>
            <a:picLocks noChangeAspect="1"/>
          </p:cNvPicPr>
          <p:nvPr/>
        </p:nvPicPr>
        <p:blipFill>
          <a:blip r:embed="rId4"/>
          <a:stretch>
            <a:fillRect/>
          </a:stretch>
        </p:blipFill>
        <p:spPr>
          <a:xfrm>
            <a:off x="8568043" y="2478506"/>
            <a:ext cx="3421969" cy="3957421"/>
          </a:xfrm>
          <a:prstGeom prst="rect">
            <a:avLst/>
          </a:prstGeom>
        </p:spPr>
      </p:pic>
    </p:spTree>
    <p:extLst>
      <p:ext uri="{BB962C8B-B14F-4D97-AF65-F5344CB8AC3E}">
        <p14:creationId xmlns:p14="http://schemas.microsoft.com/office/powerpoint/2010/main" val="2149817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work—Motivation</a:t>
            </a:r>
            <a:endParaRPr lang="zh-CN" altLang="en-US" b="1" dirty="0">
              <a:latin typeface="Times New Roman" panose="02020603050405020304" pitchFamily="18" charset="0"/>
              <a:cs typeface="Times New Roman" panose="02020603050405020304" pitchFamily="18" charset="0"/>
            </a:endParaRPr>
          </a:p>
        </p:txBody>
      </p:sp>
      <p:sp>
        <p:nvSpPr>
          <p:cNvPr id="7" name="TextBox 2">
            <a:extLst>
              <a:ext uri="{FF2B5EF4-FFF2-40B4-BE49-F238E27FC236}">
                <a16:creationId xmlns:a16="http://schemas.microsoft.com/office/drawing/2014/main" id="{B82A24CE-AA5A-4088-9F87-1C593C56723D}"/>
              </a:ext>
            </a:extLst>
          </p:cNvPr>
          <p:cNvSpPr txBox="1"/>
          <p:nvPr/>
        </p:nvSpPr>
        <p:spPr>
          <a:xfrm>
            <a:off x="0" y="918140"/>
            <a:ext cx="12192000" cy="3693319"/>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Make PCU cores to explore the remaining memory bandwidth that can not be utilized by GPU cores.</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B77C214-FFEC-4857-91A9-D61656E97554}"/>
              </a:ext>
            </a:extLst>
          </p:cNvPr>
          <p:cNvPicPr>
            <a:picLocks noChangeAspect="1"/>
          </p:cNvPicPr>
          <p:nvPr/>
        </p:nvPicPr>
        <p:blipFill>
          <a:blip r:embed="rId3"/>
          <a:stretch>
            <a:fillRect/>
          </a:stretch>
        </p:blipFill>
        <p:spPr>
          <a:xfrm>
            <a:off x="1580148" y="1485887"/>
            <a:ext cx="8381080" cy="2451000"/>
          </a:xfrm>
          <a:prstGeom prst="rect">
            <a:avLst/>
          </a:prstGeom>
        </p:spPr>
      </p:pic>
    </p:spTree>
    <p:extLst>
      <p:ext uri="{BB962C8B-B14F-4D97-AF65-F5344CB8AC3E}">
        <p14:creationId xmlns:p14="http://schemas.microsoft.com/office/powerpoint/2010/main" val="2946060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work—Solution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886970"/>
            <a:ext cx="12187478" cy="1200329"/>
          </a:xfrm>
          <a:prstGeom prst="rect">
            <a:avLst/>
          </a:prstGeom>
          <a:noFill/>
        </p:spPr>
        <p:txBody>
          <a:bodyPr wrap="square" rtlCol="0">
            <a:spAutoFit/>
          </a:bodyPr>
          <a:lstStyle/>
          <a:p>
            <a:pPr marL="457200" indent="-4572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Proposing a GPU/PIM Co-Mining framework to accelerate memory intensive </a:t>
            </a:r>
            <a:r>
              <a:rPr lang="en-US" altLang="zh-CN" b="1" dirty="0" err="1">
                <a:latin typeface="Times New Roman" panose="02020603050405020304" pitchFamily="18" charset="0"/>
                <a:cs typeface="Times New Roman" panose="02020603050405020304" pitchFamily="18" charset="0"/>
              </a:rPr>
              <a:t>PoW</a:t>
            </a:r>
            <a:r>
              <a:rPr lang="en-US" altLang="zh-CN" b="1" dirty="0">
                <a:latin typeface="Times New Roman" panose="02020603050405020304" pitchFamily="18" charset="0"/>
                <a:cs typeface="Times New Roman" panose="02020603050405020304" pitchFamily="18" charset="0"/>
              </a:rPr>
              <a:t> by fully exploiting HBM-PIM’s bandwidth and coordinately scheduling mining tasks in both GPU and PIM.</a:t>
            </a:r>
          </a:p>
          <a:p>
            <a:pPr marL="914400" lvl="1" indent="-45720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Separating the GPU threads into hash calculation thread and PIM control thread.</a:t>
            </a:r>
          </a:p>
          <a:p>
            <a:pPr lvl="1">
              <a:buSzPct val="60000"/>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766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work—Challenge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How to coordinately schedule hash calculation threads and PIM control threads to fully exploit memory bandwidth during the mining process?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PIM core’ s number is limited so issue too many PIM control threads may consume too much memory bandwidth and block hash calculation threads.</a:t>
            </a:r>
          </a:p>
          <a:p>
            <a:pPr lvl="1"/>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PIM cores allow to switch between computation mode and memory mode but the GPU is unaware of PIM task status because PIM cores cannot actively notify GPU whether their tasks have been accomplished so the improper switches between these two modes would decrease the PIM working efficiency.</a:t>
            </a:r>
          </a:p>
        </p:txBody>
      </p:sp>
    </p:spTree>
    <p:extLst>
      <p:ext uri="{BB962C8B-B14F-4D97-AF65-F5344CB8AC3E}">
        <p14:creationId xmlns:p14="http://schemas.microsoft.com/office/powerpoint/2010/main" val="2991209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Co-mining Architecture.</a:t>
            </a:r>
          </a:p>
          <a:p>
            <a:pPr marL="742950" lvl="1" indent="-285750">
              <a:buSzPct val="60000"/>
              <a:buFont typeface="Wingdings" panose="05000000000000000000" pitchFamily="2" charset="2"/>
              <a:buChar char="l"/>
            </a:pPr>
            <a:r>
              <a:rPr lang="en-US" altLang="zh-CN" kern="0" dirty="0">
                <a:latin typeface="Times New Roman" panose="02020603050405020304" pitchFamily="18" charset="0"/>
                <a:cs typeface="Times New Roman" panose="02020603050405020304" pitchFamily="18" charset="0"/>
              </a:rPr>
              <a:t>Separating the GPU threads into hash calculation thread and PIM control thread.</a:t>
            </a:r>
            <a:endParaRPr lang="en-US" altLang="zh-CN" b="1"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real-time requirement of GPU/PIM thread scheduling is not high, to reduce the performance impact of the scheduling task decision, we offload the linear programming solving to the CPU side and communicate with GPU through the PCIe bus.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Base on the collected bandwidth utilization of each memory channel and the current </a:t>
            </a:r>
            <a:r>
              <a:rPr lang="en-US" altLang="zh-CN" dirty="0" err="1">
                <a:latin typeface="Times New Roman" panose="02020603050405020304" pitchFamily="18" charset="0"/>
                <a:cs typeface="Times New Roman" panose="02020603050405020304" pitchFamily="18" charset="0"/>
              </a:rPr>
              <a:t>hashrate</a:t>
            </a:r>
            <a:r>
              <a:rPr lang="en-US" altLang="zh-CN" dirty="0">
                <a:latin typeface="Times New Roman" panose="02020603050405020304" pitchFamily="18" charset="0"/>
                <a:cs typeface="Times New Roman" panose="02020603050405020304" pitchFamily="18" charset="0"/>
              </a:rPr>
              <a:t> throughput to determine </a:t>
            </a:r>
          </a:p>
          <a:p>
            <a:pPr lvl="1">
              <a:buSzPct val="60000"/>
            </a:pPr>
            <a:r>
              <a:rPr lang="en-US" altLang="zh-CN" dirty="0">
                <a:latin typeface="Times New Roman" panose="02020603050405020304" pitchFamily="18" charset="0"/>
                <a:cs typeface="Times New Roman" panose="02020603050405020304" pitchFamily="18" charset="0"/>
              </a:rPr>
              <a:t>     whether should add more PCU control threads executing on GPU.</a:t>
            </a: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F5B8AAF8-5530-4119-A1FE-014D22A7336D}"/>
              </a:ext>
            </a:extLst>
          </p:cNvPr>
          <p:cNvPicPr>
            <a:picLocks noChangeAspect="1"/>
          </p:cNvPicPr>
          <p:nvPr/>
        </p:nvPicPr>
        <p:blipFill>
          <a:blip r:embed="rId3"/>
          <a:stretch>
            <a:fillRect/>
          </a:stretch>
        </p:blipFill>
        <p:spPr>
          <a:xfrm>
            <a:off x="7744817" y="2582778"/>
            <a:ext cx="4296450" cy="3903113"/>
          </a:xfrm>
          <a:prstGeom prst="rect">
            <a:avLst/>
          </a:prstGeom>
        </p:spPr>
      </p:pic>
    </p:spTree>
    <p:extLst>
      <p:ext uri="{BB962C8B-B14F-4D97-AF65-F5344CB8AC3E}">
        <p14:creationId xmlns:p14="http://schemas.microsoft.com/office/powerpoint/2010/main" val="65847746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10750</TotalTime>
  <Words>2077</Words>
  <Application>Microsoft Office PowerPoint</Application>
  <PresentationFormat>宽屏</PresentationFormat>
  <Paragraphs>323</Paragraphs>
  <Slides>27</Slides>
  <Notes>27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굴림</vt:lpstr>
      <vt:lpstr>等线</vt:lpstr>
      <vt:lpstr>黑体</vt:lpstr>
      <vt:lpstr>宋体</vt:lpstr>
      <vt:lpstr>微软雅黑</vt:lpstr>
      <vt:lpstr>Arial</vt:lpstr>
      <vt:lpstr>Arial Black</vt:lpstr>
      <vt:lpstr>Calibri</vt:lpstr>
      <vt:lpstr>Cambria Math</vt:lpstr>
      <vt:lpstr>Franklin Gothic Book</vt:lpstr>
      <vt:lpstr>Times New Roman</vt:lpstr>
      <vt:lpstr>Wingdings</vt:lpstr>
      <vt:lpstr>Crop</vt:lpstr>
      <vt:lpstr>PowerPoint 演示文稿</vt:lpstr>
      <vt:lpstr>Research work—Background</vt:lpstr>
      <vt:lpstr>Research work—Background</vt:lpstr>
      <vt:lpstr>Research work—Problem</vt:lpstr>
      <vt:lpstr>Research work—Problem</vt:lpstr>
      <vt:lpstr>Research work—Motivation</vt:lpstr>
      <vt:lpstr>Research work—Solution</vt:lpstr>
      <vt:lpstr>Research work—Challenge</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work—Evaluation</vt:lpstr>
      <vt:lpstr>Research work—Evaluation</vt:lpstr>
      <vt:lpstr>Research work—Evaluation</vt:lpstr>
      <vt:lpstr>HBM-PIM的进一步理解 </vt:lpstr>
      <vt:lpstr>HBM-PIM的进一步理解 </vt:lpstr>
      <vt:lpstr>HBM-PIM的进一步理解 </vt:lpstr>
      <vt:lpstr>HBM-PIM的进一步理解 </vt:lpstr>
      <vt:lpstr>HBM-PIM的进一步理解 </vt:lpstr>
      <vt:lpstr>HBM-PIM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xikun jiang</cp:lastModifiedBy>
  <cp:revision>1175</cp:revision>
  <cp:lastPrinted>2021-05-18T05:46:40Z</cp:lastPrinted>
  <dcterms:created xsi:type="dcterms:W3CDTF">2017-10-16T12:06:00Z</dcterms:created>
  <dcterms:modified xsi:type="dcterms:W3CDTF">2022-04-26T02:04:32Z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